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23"/>
  </p:notesMasterIdLst>
  <p:handoutMasterIdLst>
    <p:handoutMasterId r:id="rId24"/>
  </p:handoutMasterIdLst>
  <p:sldIdLst>
    <p:sldId id="256" r:id="rId2"/>
    <p:sldId id="317" r:id="rId3"/>
    <p:sldId id="349" r:id="rId4"/>
    <p:sldId id="330" r:id="rId5"/>
    <p:sldId id="351" r:id="rId6"/>
    <p:sldId id="332" r:id="rId7"/>
    <p:sldId id="286" r:id="rId8"/>
    <p:sldId id="352" r:id="rId9"/>
    <p:sldId id="353" r:id="rId10"/>
    <p:sldId id="355" r:id="rId11"/>
    <p:sldId id="362" r:id="rId12"/>
    <p:sldId id="356" r:id="rId13"/>
    <p:sldId id="359" r:id="rId14"/>
    <p:sldId id="360" r:id="rId15"/>
    <p:sldId id="287" r:id="rId16"/>
    <p:sldId id="300" r:id="rId17"/>
    <p:sldId id="347" r:id="rId18"/>
    <p:sldId id="312" r:id="rId19"/>
    <p:sldId id="361" r:id="rId20"/>
    <p:sldId id="357" r:id="rId21"/>
    <p:sldId id="316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8FC"/>
    <a:srgbClr val="FFE6CC"/>
    <a:srgbClr val="FFF2CC"/>
    <a:srgbClr val="FFFF00"/>
    <a:srgbClr val="02409A"/>
    <a:srgbClr val="F6AB00"/>
    <a:srgbClr val="6B2D0B"/>
    <a:srgbClr val="587558"/>
    <a:srgbClr val="FFCC00"/>
    <a:srgbClr val="3C3C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9" autoAdjust="0"/>
    <p:restoredTop sz="80215" autoAdjust="0"/>
  </p:normalViewPr>
  <p:slideViewPr>
    <p:cSldViewPr snapToGrid="0">
      <p:cViewPr varScale="1">
        <p:scale>
          <a:sx n="66" d="100"/>
          <a:sy n="66" d="100"/>
        </p:scale>
        <p:origin x="3216" y="907"/>
      </p:cViewPr>
      <p:guideLst>
        <p:guide orient="horz" pos="2228"/>
        <p:guide pos="2880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80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0AF2B2B-1B62-4AED-A0C9-6F374DD59F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032666D-D55B-4D3E-A7C2-76EB1CEEBA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0797A1-4835-44A0-92EB-AD5452DEE273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25234A-09A5-4EB4-9517-08812643EE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EEF2DB2-BA86-431D-A263-D1D5ABA1C9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5767F2-0C03-406D-8BA6-A174136B24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858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28764-9015-4647-AA92-F749CEE7B340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634212-A9A7-4B0A-843A-3259CA5895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236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基于动态多重关系学习的时序超图网络犯罪预测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593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这个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&lt;−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bSup>
                  </m:oMath>
                </a14:m>
                <a:r>
                  <a:rPr lang="zh-CN" altLang="en-US" dirty="0"/>
                  <a:t>，就表示对于类别</a:t>
                </a:r>
                <a:r>
                  <a:rPr lang="en-US" altLang="zh-CN" dirty="0"/>
                  <a:t>c</a:t>
                </a:r>
                <a:r>
                  <a:rPr lang="zh-CN" altLang="en-US" dirty="0"/>
                  <a:t>犯罪</a:t>
                </a:r>
                <a:r>
                  <a:rPr lang="zh-CN" altLang="en-US" baseline="0" dirty="0"/>
                  <a:t> 由其他所有类别传播来的信息。这个注意力就作用在了两个区域的表征上。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这个</a:t>
                </a:r>
                <a:r>
                  <a:rPr lang="en-US" altLang="zh-CN" b="0" i="0">
                    <a:latin typeface="Cambria Math" panose="02040503050406030204" pitchFamily="18" charset="0"/>
                  </a:rPr>
                  <a:t>𝑚_(𝑖&lt;−𝑗)^(𝑡,𝑐)</a:t>
                </a:r>
                <a:r>
                  <a:rPr lang="zh-CN" altLang="en-US" dirty="0"/>
                  <a:t>，就表示对于类别</a:t>
                </a:r>
                <a:r>
                  <a:rPr lang="en-US" altLang="zh-CN" dirty="0"/>
                  <a:t>c</a:t>
                </a:r>
                <a:r>
                  <a:rPr lang="zh-CN" altLang="en-US" dirty="0"/>
                  <a:t>犯罪</a:t>
                </a:r>
                <a:r>
                  <a:rPr lang="zh-CN" altLang="en-US" baseline="0" dirty="0"/>
                  <a:t> 由其他所有类别传播来的信息。这个注意力就作用在了两个区域的表征上。</a:t>
                </a:r>
                <a:endParaRPr lang="zh-CN" altLang="en-US" dirty="0"/>
              </a:p>
            </p:txBody>
          </p:sp>
        </mc:Fallback>
      </mc:AlternateContent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758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那对于各个方向传播来的知识，他的处理就是将其求和。为了长距离的空间信息，选择多次迭代。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03266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然后，使用了一下超图，对这里的篇幅涉及很少，大概就是简单用了一下超图网络。来得到他不受连接限制的信息。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0072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对于时间上的传播信息，作者又来了一次，时间维度上的迭代传播。这样作者所说的时空动态变化就捕捉到位了。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06376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对于最后的犯罪表征，根据目标选用不同的损失函数进行训练即可。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59192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8946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b="0" dirty="0">
                <a:solidFill>
                  <a:srgbClr val="0240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时间粒度为天，做的是一个</a:t>
            </a:r>
            <a:r>
              <a:rPr lang="en-US" altLang="zh-CN" sz="1200" b="0" dirty="0">
                <a:solidFill>
                  <a:srgbClr val="0240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3km*3km</a:t>
            </a:r>
            <a:r>
              <a:rPr lang="zh-CN" altLang="en-US" sz="1200" b="0" dirty="0">
                <a:solidFill>
                  <a:srgbClr val="0240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的范围</a:t>
            </a:r>
            <a:endParaRPr lang="en-US" altLang="zh-CN" sz="1200" b="0" dirty="0">
              <a:solidFill>
                <a:srgbClr val="02409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1933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212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45042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5819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latin typeface="クレPro by 宁静之雨，微信公众号njzyshare" panose="02000000000000000000" pitchFamily="2" charset="-122"/>
                <a:ea typeface="クレPro by 宁静之雨，微信公众号njzyshare" panose="02000000000000000000" pitchFamily="2" charset="-122"/>
              </a:rPr>
              <a:t>我将会从问题背景、系统架构和实验分析三个方面进行介绍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8651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从超图学习、时间和空间关系学习中学习的相关性权重的可视化。条形图表示不同类型犯罪在各地区的分布情况。正方形描绘了犯罪类别之间的成对关联。（并没写成对关联的计算公式</a:t>
            </a:r>
            <a:endParaRPr lang="en-US" altLang="zh-CN" b="0" i="0" dirty="0">
              <a:solidFill>
                <a:srgbClr val="1D2129"/>
              </a:solidFill>
              <a:effectLst/>
              <a:latin typeface="PingFangSC-Regular"/>
            </a:endParaRPr>
          </a:p>
          <a:p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4.1 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就是每个超边选出的关联值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top3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区域，每种犯罪的分布</a:t>
            </a:r>
            <a:endParaRPr lang="en-US" altLang="zh-CN" b="0" i="0" dirty="0">
              <a:solidFill>
                <a:srgbClr val="1D2129"/>
              </a:solidFill>
              <a:effectLst/>
              <a:latin typeface="PingFangSC-Regular"/>
            </a:endParaRPr>
          </a:p>
          <a:p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4.2 3 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在空间和时间维度上的多通道路由机制中，特定类型的犯罪对消息传播的影响评分</a:t>
            </a:r>
            <a:endParaRPr lang="en-US" altLang="zh-CN" b="0" i="0" dirty="0">
              <a:solidFill>
                <a:srgbClr val="1D2129"/>
              </a:solidFill>
              <a:effectLst/>
              <a:latin typeface="PingFangSC-Regular"/>
            </a:endParaRPr>
          </a:p>
          <a:p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5 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图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5(a)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和图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5(b)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中可视化了特定超边缘与所有区域之间的关联矩阵，所有区域与两个采样超边之间的编码关系的热图与联合分析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7925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8026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对于城市中的犯罪事件，不同类型犯罪发生往往可能集中发生在城市中的不同地方</a:t>
            </a:r>
            <a:endParaRPr lang="en-US" altLang="zh-CN" b="0" i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同时会随着时间的推移发生动态变化。</a:t>
            </a:r>
            <a:endParaRPr lang="en-US" altLang="zh-CN" b="0" i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1103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那犯罪预测就是想运用如历史犯罪数据、多源异构的城市数据，通过分析挖掘犯罪事件发生的历史规律、犯罪事件之间的依赖关系、犯罪与城市区域之间的依赖关系等，</a:t>
            </a:r>
            <a:endParaRPr lang="en-US" altLang="zh-CN" dirty="0"/>
          </a:p>
          <a:p>
            <a:r>
              <a:rPr lang="zh-CN" altLang="en-US" dirty="0"/>
              <a:t>对可能发生的犯罪事件进行识别，实现一个提前的预测。从而进行提前的预警和预防犯罪事件的发生</a:t>
            </a:r>
            <a:endParaRPr lang="en-US" altLang="zh-CN" dirty="0"/>
          </a:p>
          <a:p>
            <a:endParaRPr lang="en-US" altLang="zh-CN" b="1" i="0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zh-CN" altLang="en-US" b="1" i="0" dirty="0">
                <a:solidFill>
                  <a:srgbClr val="121212"/>
                </a:solidFill>
                <a:effectLst/>
                <a:latin typeface="-apple-system"/>
              </a:rPr>
              <a:t>预测一些地方犯罪率的增长趋势，甚至哪些地方将会有案件发生。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335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6787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460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以历史犯罪的</a:t>
            </a:r>
            <a:r>
              <a:rPr lang="en-US" altLang="zh-CN" dirty="0"/>
              <a:t>X</a:t>
            </a:r>
            <a:r>
              <a:rPr lang="zh-CN" altLang="en-US" dirty="0"/>
              <a:t>张量（</a:t>
            </a:r>
            <a:r>
              <a:rPr lang="en-US" altLang="zh-CN" dirty="0"/>
              <a:t>R*T*C</a:t>
            </a:r>
            <a:r>
              <a:rPr lang="zh-CN" altLang="en-US" dirty="0"/>
              <a:t>）作为输入，通过</a:t>
            </a:r>
            <a:r>
              <a:rPr lang="en-US" altLang="zh-CN" dirty="0"/>
              <a:t>….,</a:t>
            </a:r>
            <a:r>
              <a:rPr lang="zh-CN" altLang="en-US" dirty="0"/>
              <a:t>得到不同类型的犯罪表征</a:t>
            </a:r>
            <a:r>
              <a:rPr lang="en-US" altLang="zh-CN" dirty="0"/>
              <a:t>-&gt;</a:t>
            </a:r>
            <a:r>
              <a:rPr lang="zh-CN" altLang="en-US" dirty="0"/>
              <a:t>来预测</a:t>
            </a:r>
            <a:r>
              <a:rPr lang="en-US" altLang="zh-CN" dirty="0"/>
              <a:t>T+1</a:t>
            </a:r>
            <a:r>
              <a:rPr lang="zh-CN" altLang="en-US" dirty="0"/>
              <a:t>时间所有区域所有类型的犯罪是否会发生 </a:t>
            </a:r>
            <a:r>
              <a:rPr lang="en-US" altLang="zh-CN" dirty="0"/>
              <a:t>or </a:t>
            </a:r>
            <a:r>
              <a:rPr lang="zh-CN" altLang="en-US" dirty="0"/>
              <a:t>发生的数量，</a:t>
            </a:r>
            <a:endParaRPr lang="en-US" altLang="zh-CN" dirty="0"/>
          </a:p>
          <a:p>
            <a:r>
              <a:rPr lang="zh-CN" altLang="en-US"/>
              <a:t>即用学到的表征 即可以做表征也可以做回归，就是损失函数不一样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536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处理也很简单，先对犯罪数量进行标准化，然后乘以类型</a:t>
            </a:r>
            <a:r>
              <a:rPr lang="en-US" altLang="zh-CN" dirty="0"/>
              <a:t>c</a:t>
            </a:r>
            <a:r>
              <a:rPr lang="zh-CN" altLang="en-US" dirty="0"/>
              <a:t>犯罪的全局嵌入。这个就是输入的区域表示。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34212-A9A7-4B0A-843A-3259CA58953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075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;p2">
            <a:extLst>
              <a:ext uri="{FF2B5EF4-FFF2-40B4-BE49-F238E27FC236}">
                <a16:creationId xmlns:a16="http://schemas.microsoft.com/office/drawing/2014/main" id="{4C263487-D52B-448D-863D-67C476B3B095}"/>
              </a:ext>
            </a:extLst>
          </p:cNvPr>
          <p:cNvSpPr/>
          <p:nvPr userDrawn="1"/>
        </p:nvSpPr>
        <p:spPr>
          <a:xfrm>
            <a:off x="628650" y="1923011"/>
            <a:ext cx="7886700" cy="2234930"/>
          </a:xfrm>
          <a:prstGeom prst="rect">
            <a:avLst/>
          </a:prstGeom>
          <a:noFill/>
          <a:ln w="25400" cap="flat" cmpd="sng">
            <a:solidFill>
              <a:srgbClr val="02409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F84E1BF-8717-47B5-8EB4-980271E843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916536"/>
            <a:ext cx="1676189" cy="532800"/>
          </a:xfrm>
          <a:prstGeom prst="rect">
            <a:avLst/>
          </a:prstGeom>
        </p:spPr>
      </p:pic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65BE91AD-2333-48DD-B0B8-2C2E0D79740B}"/>
              </a:ext>
            </a:extLst>
          </p:cNvPr>
          <p:cNvSpPr txBox="1">
            <a:spLocks/>
          </p:cNvSpPr>
          <p:nvPr userDrawn="1"/>
        </p:nvSpPr>
        <p:spPr>
          <a:xfrm>
            <a:off x="3036282" y="6413478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lang="en-US" altLang="zh-CN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>
                <a:solidFill>
                  <a:schemeClr val="tx1"/>
                </a:solidFill>
              </a:rPr>
              <a:t>Southeast University</a:t>
            </a:r>
          </a:p>
        </p:txBody>
      </p:sp>
      <p:sp>
        <p:nvSpPr>
          <p:cNvPr id="25" name="日期占位符 3">
            <a:extLst>
              <a:ext uri="{FF2B5EF4-FFF2-40B4-BE49-F238E27FC236}">
                <a16:creationId xmlns:a16="http://schemas.microsoft.com/office/drawing/2014/main" id="{9A0C4C82-1BDC-4D03-BDBC-52477B2F2D0D}"/>
              </a:ext>
            </a:extLst>
          </p:cNvPr>
          <p:cNvSpPr txBox="1">
            <a:spLocks/>
          </p:cNvSpPr>
          <p:nvPr userDrawn="1"/>
        </p:nvSpPr>
        <p:spPr>
          <a:xfrm>
            <a:off x="628650" y="64134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650424-F945-4EC2-8594-4948CA017EDA}" type="datetime1">
              <a:rPr lang="zh-CN" altLang="en-US" sz="1200" smtClean="0">
                <a:solidFill>
                  <a:schemeClr val="tx1"/>
                </a:solidFill>
                <a:latin typeface="+mn-lt"/>
              </a:rPr>
              <a:pPr/>
              <a:t>2023/3/17</a:t>
            </a:fld>
            <a:endParaRPr lang="zh-CN" altLang="en-US" sz="12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3294406"/>
      </p:ext>
    </p:extLst>
  </p:cSld>
  <p:clrMapOvr>
    <a:masterClrMapping/>
  </p:clrMapOvr>
  <p:transition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20FFA4-47EB-4DF7-9DDA-4075FECA1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122" y="6407032"/>
            <a:ext cx="542604" cy="365125"/>
          </a:xfrm>
        </p:spPr>
        <p:txBody>
          <a:bodyPr/>
          <a:lstStyle/>
          <a:p>
            <a:fld id="{72A5E12F-523A-4D75-95A2-779F57F5D9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EC726B1-2A9F-4267-A5C8-C5B6C30181AC}"/>
              </a:ext>
            </a:extLst>
          </p:cNvPr>
          <p:cNvGrpSpPr/>
          <p:nvPr userDrawn="1"/>
        </p:nvGrpSpPr>
        <p:grpSpPr>
          <a:xfrm>
            <a:off x="162000" y="172128"/>
            <a:ext cx="8820000" cy="6167075"/>
            <a:chOff x="162000" y="172128"/>
            <a:chExt cx="8820000" cy="6167075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B3780AF-97D7-41F5-92BD-C6B3372F345E}"/>
                </a:ext>
              </a:extLst>
            </p:cNvPr>
            <p:cNvGrpSpPr/>
            <p:nvPr userDrawn="1"/>
          </p:nvGrpSpPr>
          <p:grpSpPr>
            <a:xfrm>
              <a:off x="162000" y="172128"/>
              <a:ext cx="8820000" cy="6167075"/>
              <a:chOff x="431514" y="174661"/>
              <a:chExt cx="8280971" cy="6155314"/>
            </a:xfrm>
          </p:grpSpPr>
          <p:sp>
            <p:nvSpPr>
              <p:cNvPr id="9" name="Google Shape;10;p2">
                <a:extLst>
                  <a:ext uri="{FF2B5EF4-FFF2-40B4-BE49-F238E27FC236}">
                    <a16:creationId xmlns:a16="http://schemas.microsoft.com/office/drawing/2014/main" id="{611AA018-E6B6-45C7-A586-EB07C420C28F}"/>
                  </a:ext>
                </a:extLst>
              </p:cNvPr>
              <p:cNvSpPr/>
              <p:nvPr/>
            </p:nvSpPr>
            <p:spPr>
              <a:xfrm>
                <a:off x="431514" y="760288"/>
                <a:ext cx="8280971" cy="5569687"/>
              </a:xfrm>
              <a:prstGeom prst="rect">
                <a:avLst/>
              </a:prstGeom>
              <a:noFill/>
              <a:ln w="25400" cap="flat" cmpd="sng">
                <a:solidFill>
                  <a:srgbClr val="02409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ABF466CA-25D4-473A-83E5-8C3212A5EB1C}"/>
                  </a:ext>
                </a:extLst>
              </p:cNvPr>
              <p:cNvSpPr/>
              <p:nvPr/>
            </p:nvSpPr>
            <p:spPr>
              <a:xfrm>
                <a:off x="431514" y="174661"/>
                <a:ext cx="8280971" cy="585627"/>
              </a:xfrm>
              <a:prstGeom prst="rect">
                <a:avLst/>
              </a:prstGeom>
              <a:solidFill>
                <a:srgbClr val="02409A"/>
              </a:solidFill>
              <a:ln w="25400">
                <a:solidFill>
                  <a:srgbClr val="02409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Google Shape;835;p34">
              <a:extLst>
                <a:ext uri="{FF2B5EF4-FFF2-40B4-BE49-F238E27FC236}">
                  <a16:creationId xmlns:a16="http://schemas.microsoft.com/office/drawing/2014/main" id="{1BB9BB11-D260-4656-B01B-D7BCD2E268E7}"/>
                </a:ext>
              </a:extLst>
            </p:cNvPr>
            <p:cNvGrpSpPr/>
            <p:nvPr userDrawn="1"/>
          </p:nvGrpSpPr>
          <p:grpSpPr>
            <a:xfrm>
              <a:off x="199071" y="297017"/>
              <a:ext cx="196346" cy="282999"/>
              <a:chOff x="5083925" y="2066350"/>
              <a:chExt cx="28825" cy="41550"/>
            </a:xfrm>
          </p:grpSpPr>
          <p:sp>
            <p:nvSpPr>
              <p:cNvPr id="18" name="Google Shape;836;p34">
                <a:extLst>
                  <a:ext uri="{FF2B5EF4-FFF2-40B4-BE49-F238E27FC236}">
                    <a16:creationId xmlns:a16="http://schemas.microsoft.com/office/drawing/2014/main" id="{554CA59C-2E17-444E-A0E3-35F7F8B4B9C2}"/>
                  </a:ext>
                </a:extLst>
              </p:cNvPr>
              <p:cNvSpPr/>
              <p:nvPr/>
            </p:nvSpPr>
            <p:spPr>
              <a:xfrm>
                <a:off x="5084050" y="2066350"/>
                <a:ext cx="28700" cy="415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1662" extrusionOk="0">
                    <a:moveTo>
                      <a:pt x="52" y="1"/>
                    </a:moveTo>
                    <a:cubicBezTo>
                      <a:pt x="27" y="1"/>
                      <a:pt x="0" y="24"/>
                      <a:pt x="0" y="56"/>
                    </a:cubicBezTo>
                    <a:lnTo>
                      <a:pt x="0" y="200"/>
                    </a:lnTo>
                    <a:cubicBezTo>
                      <a:pt x="0" y="243"/>
                      <a:pt x="22" y="279"/>
                      <a:pt x="51" y="308"/>
                    </a:cubicBezTo>
                    <a:lnTo>
                      <a:pt x="700" y="791"/>
                    </a:lnTo>
                    <a:cubicBezTo>
                      <a:pt x="729" y="813"/>
                      <a:pt x="729" y="849"/>
                      <a:pt x="700" y="871"/>
                    </a:cubicBezTo>
                    <a:lnTo>
                      <a:pt x="51" y="1354"/>
                    </a:lnTo>
                    <a:cubicBezTo>
                      <a:pt x="22" y="1383"/>
                      <a:pt x="0" y="1419"/>
                      <a:pt x="0" y="1462"/>
                    </a:cubicBezTo>
                    <a:lnTo>
                      <a:pt x="0" y="1613"/>
                    </a:lnTo>
                    <a:cubicBezTo>
                      <a:pt x="0" y="1639"/>
                      <a:pt x="26" y="1661"/>
                      <a:pt x="51" y="1661"/>
                    </a:cubicBezTo>
                    <a:cubicBezTo>
                      <a:pt x="61" y="1661"/>
                      <a:pt x="71" y="1658"/>
                      <a:pt x="80" y="1649"/>
                    </a:cubicBezTo>
                    <a:lnTo>
                      <a:pt x="1111" y="878"/>
                    </a:lnTo>
                    <a:cubicBezTo>
                      <a:pt x="1147" y="856"/>
                      <a:pt x="1147" y="806"/>
                      <a:pt x="1111" y="784"/>
                    </a:cubicBezTo>
                    <a:lnTo>
                      <a:pt x="80" y="12"/>
                    </a:lnTo>
                    <a:cubicBezTo>
                      <a:pt x="72" y="4"/>
                      <a:pt x="62" y="1"/>
                      <a:pt x="52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837;p34">
                <a:extLst>
                  <a:ext uri="{FF2B5EF4-FFF2-40B4-BE49-F238E27FC236}">
                    <a16:creationId xmlns:a16="http://schemas.microsoft.com/office/drawing/2014/main" id="{FBA697B4-CDA7-4D9E-96BB-283CE572F984}"/>
                  </a:ext>
                </a:extLst>
              </p:cNvPr>
              <p:cNvSpPr/>
              <p:nvPr/>
            </p:nvSpPr>
            <p:spPr>
              <a:xfrm>
                <a:off x="5083925" y="2081325"/>
                <a:ext cx="88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64" extrusionOk="0">
                    <a:moveTo>
                      <a:pt x="53" y="0"/>
                    </a:moveTo>
                    <a:cubicBezTo>
                      <a:pt x="25" y="0"/>
                      <a:pt x="0" y="24"/>
                      <a:pt x="5" y="55"/>
                    </a:cubicBezTo>
                    <a:lnTo>
                      <a:pt x="5" y="416"/>
                    </a:lnTo>
                    <a:cubicBezTo>
                      <a:pt x="5" y="442"/>
                      <a:pt x="31" y="464"/>
                      <a:pt x="56" y="464"/>
                    </a:cubicBezTo>
                    <a:cubicBezTo>
                      <a:pt x="66" y="464"/>
                      <a:pt x="76" y="460"/>
                      <a:pt x="85" y="452"/>
                    </a:cubicBezTo>
                    <a:lnTo>
                      <a:pt x="323" y="279"/>
                    </a:lnTo>
                    <a:cubicBezTo>
                      <a:pt x="352" y="257"/>
                      <a:pt x="352" y="207"/>
                      <a:pt x="323" y="185"/>
                    </a:cubicBezTo>
                    <a:lnTo>
                      <a:pt x="85" y="12"/>
                    </a:lnTo>
                    <a:cubicBezTo>
                      <a:pt x="75" y="4"/>
                      <a:pt x="63" y="0"/>
                      <a:pt x="53" y="0"/>
                    </a:cubicBezTo>
                    <a:close/>
                  </a:path>
                </a:pathLst>
              </a:custGeom>
              <a:solidFill>
                <a:srgbClr val="FFC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3B55EE9-DF14-4C41-8B43-AC8DC1E4FE11}"/>
                </a:ext>
              </a:extLst>
            </p:cNvPr>
            <p:cNvPicPr>
              <a:picLocks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9" t="-1" r="68184" b="524"/>
            <a:stretch/>
          </p:blipFill>
          <p:spPr>
            <a:xfrm>
              <a:off x="8404974" y="202608"/>
              <a:ext cx="532800" cy="532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3205053"/>
      </p:ext>
    </p:extLst>
  </p:cSld>
  <p:clrMapOvr>
    <a:masterClrMapping/>
  </p:clrMapOvr>
  <p:transition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B9DE01F-82B8-4C81-9B06-97E4FDCE6A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83466" y="3866329"/>
            <a:ext cx="2390210" cy="166135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B263455-85CC-49D0-95FB-460BD8F80A0B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7430" y="3866329"/>
            <a:ext cx="2326247" cy="1661363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622A32B-873F-470E-9C87-ABD6C7FF142D}"/>
              </a:ext>
            </a:extLst>
          </p:cNvPr>
          <p:cNvSpPr txBox="1"/>
          <p:nvPr userDrawn="1"/>
        </p:nvSpPr>
        <p:spPr>
          <a:xfrm>
            <a:off x="1455870" y="3167418"/>
            <a:ext cx="1229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 spc="3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平衡色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A3E41757-CB0C-4C25-937C-7B242E5E19DC}"/>
              </a:ext>
            </a:extLst>
          </p:cNvPr>
          <p:cNvCxnSpPr>
            <a:cxnSpLocks/>
          </p:cNvCxnSpPr>
          <p:nvPr userDrawn="1"/>
        </p:nvCxnSpPr>
        <p:spPr>
          <a:xfrm>
            <a:off x="1793578" y="3708165"/>
            <a:ext cx="55395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58565202-40DC-408B-A261-A096173E7A2E}"/>
              </a:ext>
            </a:extLst>
          </p:cNvPr>
          <p:cNvCxnSpPr>
            <a:cxnSpLocks/>
          </p:cNvCxnSpPr>
          <p:nvPr userDrawn="1"/>
        </p:nvCxnSpPr>
        <p:spPr>
          <a:xfrm>
            <a:off x="1793578" y="1015879"/>
            <a:ext cx="55395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DE91397E-C54D-4A56-8513-1CE9DF4A1CFF}"/>
              </a:ext>
            </a:extLst>
          </p:cNvPr>
          <p:cNvSpPr txBox="1"/>
          <p:nvPr userDrawn="1"/>
        </p:nvSpPr>
        <p:spPr>
          <a:xfrm>
            <a:off x="907430" y="469320"/>
            <a:ext cx="2326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主色</a:t>
            </a:r>
            <a:r>
              <a:rPr kumimoji="0" lang="en-US" altLang="zh-CN" sz="24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&amp;</a:t>
            </a: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同频色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ABCA2976-D46F-437D-9A05-6AF7DC5758F2}"/>
              </a:ext>
            </a:extLst>
          </p:cNvPr>
          <p:cNvPicPr>
            <a:picLocks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131435" y="1165514"/>
            <a:ext cx="2326247" cy="166136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4C86CEE-EF3B-480D-9978-D7E2045160FE}"/>
              </a:ext>
            </a:extLst>
          </p:cNvPr>
          <p:cNvPicPr>
            <a:picLocks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695977" y="1165515"/>
            <a:ext cx="2326247" cy="1661363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150CDF40-5384-42C8-BB90-3B13AF2D9F61}"/>
              </a:ext>
            </a:extLst>
          </p:cNvPr>
          <p:cNvSpPr txBox="1"/>
          <p:nvPr userDrawn="1"/>
        </p:nvSpPr>
        <p:spPr>
          <a:xfrm>
            <a:off x="5189425" y="469320"/>
            <a:ext cx="1884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浅色</a:t>
            </a:r>
            <a:r>
              <a:rPr kumimoji="0" lang="en-US" altLang="zh-CN" sz="24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&amp;</a:t>
            </a: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深色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F1E5CFCF-CA0E-4F76-A1A8-6055D5773156}"/>
              </a:ext>
            </a:extLst>
          </p:cNvPr>
          <p:cNvCxnSpPr>
            <a:cxnSpLocks/>
          </p:cNvCxnSpPr>
          <p:nvPr userDrawn="1"/>
        </p:nvCxnSpPr>
        <p:spPr>
          <a:xfrm>
            <a:off x="5854460" y="1015879"/>
            <a:ext cx="55395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>
            <a:extLst>
              <a:ext uri="{FF2B5EF4-FFF2-40B4-BE49-F238E27FC236}">
                <a16:creationId xmlns:a16="http://schemas.microsoft.com/office/drawing/2014/main" id="{F31B9BA8-49A1-46C8-950D-AA666E90B36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06117" y="1164020"/>
            <a:ext cx="2328874" cy="166435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9CB8BF88-8AE8-4B1D-BC31-3D18E8F3A6D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523465" y="4697007"/>
            <a:ext cx="1447800" cy="24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12918"/>
      </p:ext>
    </p:extLst>
  </p:cSld>
  <p:clrMapOvr>
    <a:masterClrMapping/>
  </p:clrMapOvr>
  <p:transition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3619BF-2071-496E-AFFB-A468B39B3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Southeast University</a:t>
            </a:r>
            <a:endParaRPr lang="zh-CN" altLang="en-US" dirty="0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EAB503B9-57A5-4957-AAF2-C73C2D115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122" y="6407032"/>
            <a:ext cx="542604" cy="365125"/>
          </a:xfrm>
        </p:spPr>
        <p:txBody>
          <a:bodyPr/>
          <a:lstStyle/>
          <a:p>
            <a:fld id="{72A5E12F-523A-4D75-95A2-779F57F5D9E2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58ACE55-8853-4439-BFD3-D0125642F563}"/>
              </a:ext>
            </a:extLst>
          </p:cNvPr>
          <p:cNvGrpSpPr/>
          <p:nvPr userDrawn="1"/>
        </p:nvGrpSpPr>
        <p:grpSpPr>
          <a:xfrm>
            <a:off x="2406920" y="1481369"/>
            <a:ext cx="4325080" cy="3363240"/>
            <a:chOff x="2406920" y="1481369"/>
            <a:chExt cx="4325080" cy="3363240"/>
          </a:xfrm>
        </p:grpSpPr>
        <p:sp>
          <p:nvSpPr>
            <p:cNvPr id="6" name="Google Shape;10;p2">
              <a:extLst>
                <a:ext uri="{FF2B5EF4-FFF2-40B4-BE49-F238E27FC236}">
                  <a16:creationId xmlns:a16="http://schemas.microsoft.com/office/drawing/2014/main" id="{A7D019AF-5296-4895-AEF9-765CB778C3C3}"/>
                </a:ext>
              </a:extLst>
            </p:cNvPr>
            <p:cNvSpPr/>
            <p:nvPr/>
          </p:nvSpPr>
          <p:spPr>
            <a:xfrm>
              <a:off x="2412000" y="1481369"/>
              <a:ext cx="4320000" cy="2700000"/>
            </a:xfrm>
            <a:prstGeom prst="rect">
              <a:avLst/>
            </a:prstGeom>
            <a:noFill/>
            <a:ln w="28575" cap="flat" cmpd="sng">
              <a:solidFill>
                <a:srgbClr val="02409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B8761B00-BC28-4412-B153-6EE3AB9336C5}"/>
                </a:ext>
              </a:extLst>
            </p:cNvPr>
            <p:cNvSpPr/>
            <p:nvPr/>
          </p:nvSpPr>
          <p:spPr>
            <a:xfrm>
              <a:off x="2406920" y="4196609"/>
              <a:ext cx="4325080" cy="648000"/>
            </a:xfrm>
            <a:prstGeom prst="rect">
              <a:avLst/>
            </a:prstGeom>
            <a:solidFill>
              <a:srgbClr val="02409A"/>
            </a:solidFill>
            <a:ln w="25400">
              <a:solidFill>
                <a:srgbClr val="02409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27602270-8804-49D6-B11A-C589864B9DEC}"/>
                </a:ext>
              </a:extLst>
            </p:cNvPr>
            <p:cNvSpPr txBox="1"/>
            <p:nvPr/>
          </p:nvSpPr>
          <p:spPr>
            <a:xfrm>
              <a:off x="3026404" y="2415871"/>
              <a:ext cx="309119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zh-CN" sz="4800" b="1" dirty="0">
                  <a:solidFill>
                    <a:srgbClr val="C00000"/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  <a:cs typeface="+mn-ea"/>
                </a:rPr>
                <a:t>Q &amp; A</a:t>
              </a:r>
              <a:endParaRPr lang="zh-CN" altLang="en-US" sz="4800" b="1" dirty="0">
                <a:solidFill>
                  <a:srgbClr val="C00000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44C511CD-85C3-45A4-A0D5-817297514499}"/>
                </a:ext>
              </a:extLst>
            </p:cNvPr>
            <p:cNvCxnSpPr>
              <a:cxnSpLocks/>
            </p:cNvCxnSpPr>
            <p:nvPr/>
          </p:nvCxnSpPr>
          <p:spPr>
            <a:xfrm>
              <a:off x="3672000" y="3423138"/>
              <a:ext cx="1800000" cy="0"/>
            </a:xfrm>
            <a:prstGeom prst="line">
              <a:avLst/>
            </a:prstGeom>
            <a:ln w="25400" cap="rnd">
              <a:solidFill>
                <a:srgbClr val="3C3C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日期占位符 3">
            <a:extLst>
              <a:ext uri="{FF2B5EF4-FFF2-40B4-BE49-F238E27FC236}">
                <a16:creationId xmlns:a16="http://schemas.microsoft.com/office/drawing/2014/main" id="{293FF8C0-AF5E-4250-B4CD-A736DC70CE2E}"/>
              </a:ext>
            </a:extLst>
          </p:cNvPr>
          <p:cNvSpPr txBox="1">
            <a:spLocks/>
          </p:cNvSpPr>
          <p:nvPr userDrawn="1"/>
        </p:nvSpPr>
        <p:spPr>
          <a:xfrm>
            <a:off x="3793333" y="4338046"/>
            <a:ext cx="15522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dirty="0">
                <a:solidFill>
                  <a:schemeClr val="bg1"/>
                </a:solidFill>
                <a:latin typeface="+mn-lt"/>
              </a:rPr>
              <a:t>Thank you!</a:t>
            </a:r>
            <a:endParaRPr lang="zh-CN" altLang="en-US" sz="24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3" name="日期占位符 3">
            <a:extLst>
              <a:ext uri="{FF2B5EF4-FFF2-40B4-BE49-F238E27FC236}">
                <a16:creationId xmlns:a16="http://schemas.microsoft.com/office/drawing/2014/main" id="{F4333410-66DC-4F20-A8CD-5FC787B9114E}"/>
              </a:ext>
            </a:extLst>
          </p:cNvPr>
          <p:cNvSpPr txBox="1">
            <a:spLocks/>
          </p:cNvSpPr>
          <p:nvPr userDrawn="1"/>
        </p:nvSpPr>
        <p:spPr>
          <a:xfrm>
            <a:off x="628650" y="64134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650424-F945-4EC2-8594-4948CA017EDA}" type="datetime1">
              <a:rPr lang="zh-CN" altLang="en-US" sz="1200" smtClean="0">
                <a:solidFill>
                  <a:schemeClr val="tx1"/>
                </a:solidFill>
                <a:latin typeface="+mn-lt"/>
              </a:rPr>
              <a:pPr/>
              <a:t>2023/3/17</a:t>
            </a:fld>
            <a:endParaRPr lang="zh-CN" altLang="en-US" sz="12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24605788"/>
      </p:ext>
    </p:extLst>
  </p:cSld>
  <p:clrMapOvr>
    <a:masterClrMapping/>
  </p:clrMapOvr>
  <p:transition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CFFD6-F58A-4D20-9F2A-46EA578AFD1E}" type="datetime1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Southeast University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5E12F-523A-4D75-95A2-779F57F5D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029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666" r:id="rId3"/>
    <p:sldLayoutId id="2147483663" r:id="rId4"/>
  </p:sldLayoutIdLst>
  <p:transition>
    <p:cover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525CC5B-58EC-4783-9D8A-09811130BAED}"/>
              </a:ext>
            </a:extLst>
          </p:cNvPr>
          <p:cNvSpPr txBox="1"/>
          <p:nvPr/>
        </p:nvSpPr>
        <p:spPr>
          <a:xfrm>
            <a:off x="3174708" y="4759441"/>
            <a:ext cx="2794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spc="140" dirty="0">
                <a:solidFill>
                  <a:srgbClr val="0240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汇报人：唐俊</a:t>
            </a:r>
            <a:endParaRPr lang="en-US" altLang="zh-CN" b="1" spc="140" dirty="0">
              <a:solidFill>
                <a:srgbClr val="02409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7820DB6-931A-4971-864C-28754D6D6087}"/>
              </a:ext>
            </a:extLst>
          </p:cNvPr>
          <p:cNvSpPr txBox="1"/>
          <p:nvPr/>
        </p:nvSpPr>
        <p:spPr>
          <a:xfrm>
            <a:off x="919022" y="1974399"/>
            <a:ext cx="7305929" cy="1493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400" b="1" dirty="0">
                <a:solidFill>
                  <a:srgbClr val="02409A"/>
                </a:solidFill>
                <a:ea typeface="微软雅黑" panose="020B0503020204020204" pitchFamily="34" charset="-122"/>
              </a:rPr>
              <a:t>Spatial-Temporal Sequential Hypergraph Network for Crime Prediction with Dynamic Multiplex Relation Learning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AFD0401-5B3A-41D0-A03D-752232A06E8D}"/>
              </a:ext>
            </a:extLst>
          </p:cNvPr>
          <p:cNvSpPr txBox="1"/>
          <p:nvPr/>
        </p:nvSpPr>
        <p:spPr>
          <a:xfrm>
            <a:off x="695972" y="3348694"/>
            <a:ext cx="7752031" cy="783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b="1" i="1" dirty="0" err="1">
                <a:solidFill>
                  <a:srgbClr val="6B2D0B"/>
                </a:solidFill>
                <a:ea typeface="微软雅黑" panose="020B0503020204020204" pitchFamily="34" charset="-122"/>
              </a:rPr>
              <a:t>Lianghao</a:t>
            </a:r>
            <a:r>
              <a:rPr lang="en-US" altLang="zh-CN" b="1" i="1" dirty="0">
                <a:solidFill>
                  <a:srgbClr val="6B2D0B"/>
                </a:solidFill>
                <a:ea typeface="微软雅黑" panose="020B0503020204020204" pitchFamily="34" charset="-122"/>
              </a:rPr>
              <a:t> Xia, Chao Huang, et al. </a:t>
            </a:r>
          </a:p>
          <a:p>
            <a:pPr algn="ctr">
              <a:lnSpc>
                <a:spcPct val="130000"/>
              </a:lnSpc>
            </a:pPr>
            <a:r>
              <a:rPr lang="en-US" altLang="zh-CN" b="1" i="1" dirty="0">
                <a:solidFill>
                  <a:srgbClr val="6B2D0B"/>
                </a:solidFill>
                <a:ea typeface="微软雅黑" panose="020B0503020204020204" pitchFamily="34" charset="-122"/>
              </a:rPr>
              <a:t>IJCAI 2021</a:t>
            </a:r>
          </a:p>
        </p:txBody>
      </p:sp>
    </p:spTree>
    <p:extLst>
      <p:ext uri="{BB962C8B-B14F-4D97-AF65-F5344CB8AC3E}">
        <p14:creationId xmlns:p14="http://schemas.microsoft.com/office/powerpoint/2010/main" val="1278229980"/>
      </p:ext>
    </p:extLst>
  </p:cSld>
  <p:clrMapOvr>
    <a:masterClrMapping/>
  </p:clrMapOvr>
  <p:transition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181ED3-6BF2-492E-B9E9-53E7609D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8B63E00-39B6-47D2-8CFA-7A245C8A13D7}"/>
              </a:ext>
            </a:extLst>
          </p:cNvPr>
          <p:cNvSpPr txBox="1"/>
          <p:nvPr/>
        </p:nvSpPr>
        <p:spPr>
          <a:xfrm>
            <a:off x="428280" y="199434"/>
            <a:ext cx="66785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算法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</a:t>
            </a:r>
            <a:r>
              <a:rPr lang="en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Spatial Dependency Encoder</a:t>
            </a:r>
            <a:endParaRPr lang="zh-CN" altLang="en-US" sz="2800" b="1" spc="2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CBBF97C-B3D0-4A72-72C5-434C387A46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367" y="1448832"/>
            <a:ext cx="2250755" cy="366717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EA11B19-13B5-3DF3-A721-90B9C7CA77BE}"/>
                  </a:ext>
                </a:extLst>
              </p:cNvPr>
              <p:cNvSpPr txBox="1"/>
              <p:nvPr/>
            </p:nvSpPr>
            <p:spPr>
              <a:xfrm>
                <a:off x="532435" y="1650310"/>
                <a:ext cx="5645932" cy="31370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" altLang="zh-CN" b="1" dirty="0"/>
                  <a:t>Spatial Dependency Encoder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CN" altLang="zh-CN" sz="18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←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̅"/>
                              <m:ctrlPr>
                                <a:rPr lang="zh-CN" altLang="zh-CN" sz="1800" b="1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𝐀</m:t>
                              </m:r>
                            </m:e>
                          </m:acc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Propagate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⁡</m:t>
                      </m:r>
                      <m:d>
                        <m:d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𝐄</m:t>
                                  </m:r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sub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𝐄</m:t>
                                  </m:r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sub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: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=1,…,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𝐶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zh-CN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r>
                  <a:rPr kumimoji="1" lang="zh-CN" altLang="en-US" dirty="0"/>
                  <a:t>表示在</a:t>
                </a:r>
                <a:r>
                  <a:rPr kumimoji="1" lang="en-US" altLang="zh-CN" dirty="0"/>
                  <a:t>t</a:t>
                </a:r>
                <a:r>
                  <a:rPr kumimoji="1" lang="zh-CN" altLang="en-US" dirty="0"/>
                  <a:t>时间戳从区域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" altLang="zh-CN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kumimoji="1" lang="en-US" altLang="zh-CN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kumimoji="1" lang="en" altLang="zh-CN" dirty="0"/>
                  <a:t> </a:t>
                </a:r>
                <a:r>
                  <a:rPr kumimoji="1" lang="zh-CN" altLang="en-US" dirty="0"/>
                  <a:t>传播到区域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" altLang="zh-CN" i="1" dirty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zh-CN" altLang="en-US" dirty="0"/>
                  <a:t>的消息。</a:t>
                </a:r>
                <a:endParaRPr kumimoji="1" lang="en" altLang="zh-CN" dirty="0"/>
              </a:p>
              <a:p>
                <a:endParaRPr kumimoji="1" lang="en" altLang="zh-CN" dirty="0"/>
              </a:p>
              <a:p>
                <a:r>
                  <a:rPr kumimoji="1" lang="en" altLang="zh-CN" b="1" dirty="0"/>
                  <a:t>Multi-Channel Routing Mechanism</a:t>
                </a:r>
                <a:r>
                  <a:rPr kumimoji="1" lang="zh-CN" altLang="en-US" b="1" dirty="0"/>
                  <a:t>（</a:t>
                </a:r>
                <a:r>
                  <a:rPr kumimoji="1" lang="en" altLang="zh-CN" b="1" dirty="0"/>
                  <a:t>Propagate(·)</a:t>
                </a:r>
                <a:r>
                  <a:rPr kumimoji="1" lang="zh-CN" altLang="en-US" b="1" dirty="0"/>
                  <a:t>）</a:t>
                </a:r>
                <a:endParaRPr kumimoji="1" lang="en" altLang="zh-CN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CN" altLang="zh-CN" sz="18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←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</m:sup>
                      </m:sSub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MC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Rout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⁡</m:t>
                      </m:r>
                      <m:d>
                        <m:d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𝐄</m:t>
                              </m:r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</m:sub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p>
                          </m:sSub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𝐄</m:t>
                              </m:r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p>
                          </m:sSubSup>
                        </m:e>
                      </m:d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∥</m:t>
                          </m:r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h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𝐻</m:t>
                          </m:r>
                        </m:sup>
                      </m:sSubSup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p>
                            <m:s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𝐶</m:t>
                          </m:r>
                        </m:sup>
                        <m:e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 </m:t>
                          </m:r>
                        </m:e>
                      </m:nary>
                      <m:sSubSup>
                        <m:sSubSup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CN" sz="1800" b="1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𝐕</m:t>
                          </m:r>
                        </m:e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h</m:t>
                          </m:r>
                        </m:sup>
                      </m:sSup>
                      <m:sSubSup>
                        <m:sSubSup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800" b="1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𝐄</m:t>
                          </m:r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𝑗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sup>
                      </m:sSubSup>
                    </m:oMath>
                  </m:oMathPara>
                </a14:m>
                <a:endParaRPr lang="zh-CN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CN" altLang="zh-CN" sz="18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̅"/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e>
                          </m:acc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zh-CN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1800" b="1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𝐐</m:t>
                                      </m:r>
                                    </m:e>
                                    <m:sup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h</m:t>
                                      </m:r>
                                    </m:sup>
                                  </m:sSup>
                                  <m:sSubSup>
                                    <m:sSubSupPr>
                                      <m:ctrlPr>
                                        <a:rPr lang="zh-CN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altLang="zh-CN" sz="1800" b="1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𝐄</m:t>
                                      </m:r>
                                    </m:e>
                                    <m:sub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𝑐</m:t>
                                      </m:r>
                                    </m:sub>
                                    <m:sup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  <m:sup>
                              <m:r>
                                <a:rPr lang="en-US" altLang="zh-CN" sz="1800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⊤</m:t>
                              </m:r>
                            </m:sup>
                          </m:sSup>
                          <m:d>
                            <m:d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𝐊</m:t>
                                  </m:r>
                                </m:e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sup>
                              </m:sSup>
                              <m:sSubSup>
                                <m:sSub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𝐄</m:t>
                                  </m:r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zh-CN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𝑐</m:t>
                                      </m:r>
                                    </m:e>
                                    <m:sup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sub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/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𝐻</m:t>
                              </m:r>
                            </m:e>
                          </m:rad>
                        </m:den>
                      </m:f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;</m:t>
                      </m:r>
                      <m:sSubSup>
                        <m:sSubSup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sz="1800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zh-CN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̅"/>
                                          <m:ctrlPr>
                                            <a:rPr lang="zh-CN" altLang="zh-CN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CN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𝛼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𝑐</m:t>
                                      </m:r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zh-CN" altLang="zh-CN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𝑐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sub>
                                    <m:sup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h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func>
                        </m:num>
                        <m:den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sSup>
                                <m:s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sub>
                            <m:sup/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 </m:t>
                              </m:r>
                            </m:e>
                          </m:nary>
                          <m:r>
                            <m:rPr>
                              <m:sty m:val="p"/>
                            </m:rPr>
                            <a:rPr lang="en-US" altLang="zh-CN" sz="1800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exp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⁡</m:t>
                          </m:r>
                          <m:d>
                            <m:d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zh-CN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zh-CN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𝑐</m:t>
                                      </m:r>
                                    </m:e>
                                    <m:sup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sub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sup>
                              </m:sSubSup>
                            </m:e>
                          </m:d>
                        </m:den>
                      </m:f>
                    </m:oMath>
                  </m:oMathPara>
                </a14:m>
                <a:endParaRPr lang="zh-CN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EA11B19-13B5-3DF3-A721-90B9C7CA77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435" y="1650310"/>
                <a:ext cx="5645932" cy="3137013"/>
              </a:xfrm>
              <a:prstGeom prst="rect">
                <a:avLst/>
              </a:prstGeom>
              <a:blipFill>
                <a:blip r:embed="rId4"/>
                <a:stretch>
                  <a:fillRect l="-863" t="-11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3038727"/>
      </p:ext>
    </p:extLst>
  </p:cSld>
  <p:clrMapOvr>
    <a:masterClrMapping/>
  </p:clrMapOvr>
  <p:transition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181ED3-6BF2-492E-B9E9-53E7609D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8B63E00-39B6-47D2-8CFA-7A245C8A13D7}"/>
              </a:ext>
            </a:extLst>
          </p:cNvPr>
          <p:cNvSpPr txBox="1"/>
          <p:nvPr/>
        </p:nvSpPr>
        <p:spPr>
          <a:xfrm>
            <a:off x="428280" y="199434"/>
            <a:ext cx="66785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算法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</a:t>
            </a:r>
            <a:r>
              <a:rPr lang="en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Spatial Dependency Encoder</a:t>
            </a:r>
            <a:endParaRPr lang="zh-CN" altLang="en-US" sz="2800" b="1" spc="2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CBBF97C-B3D0-4A72-72C5-434C387A46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367" y="1448832"/>
            <a:ext cx="2250755" cy="366717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EA11B19-13B5-3DF3-A721-90B9C7CA77BE}"/>
                  </a:ext>
                </a:extLst>
              </p:cNvPr>
              <p:cNvSpPr txBox="1"/>
              <p:nvPr/>
            </p:nvSpPr>
            <p:spPr>
              <a:xfrm>
                <a:off x="532435" y="1766977"/>
                <a:ext cx="5645932" cy="30146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" altLang="zh-CN" b="1" dirty="0"/>
                  <a:t>Iterative Aggregation for High-order Connectivity</a:t>
                </a:r>
              </a:p>
              <a:p>
                <a:r>
                  <a:rPr kumimoji="1" lang="zh-CN" altLang="en-US" dirty="0"/>
                  <a:t>对于生成的传播消息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sz="1800" i="1" kern="100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←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𝑡</m:t>
                        </m:r>
                      </m:sup>
                    </m:sSubSup>
                    <m:r>
                      <a:rPr lang="en-US" altLang="zh-CN" sz="1800" i="1" kern="10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zh-CN" altLang="zh-CN" sz="1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𝐶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zh-CN" altLang="en-US" sz="1800" kern="100" dirty="0">
                    <a:effectLst/>
                    <a:latin typeface="DengXian" panose="02010600030101010101" pitchFamily="2" charset="-122"/>
                    <a:ea typeface="DengXian" panose="02010600030101010101" pitchFamily="2" charset="-122"/>
                    <a:cs typeface="Times New Roman" panose="02020603050405020304" pitchFamily="18" charset="0"/>
                  </a:rPr>
                  <a:t>，</a:t>
                </a:r>
                <a:r>
                  <a:rPr kumimoji="1" lang="en" altLang="zh-CN" dirty="0"/>
                  <a:t>SHN</a:t>
                </a:r>
                <a:r>
                  <a:rPr lang="zh-CN" altLang="en-US" dirty="0"/>
                  <a:t>进行聚合相邻节点得到新的区域表示：</a:t>
                </a:r>
                <a:r>
                  <a:rPr kumimoji="1" lang="zh-CN" altLang="en-US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zh-CN" altLang="zh-CN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𝑗</m:t>
                        </m:r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𝑅</m:t>
                        </m:r>
                      </m:sup>
                      <m:e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 </m:t>
                        </m:r>
                      </m:e>
                    </m:nary>
                    <m:sSubSup>
                      <m:sSubSupPr>
                        <m:ctrlPr>
                          <a:rPr lang="zh-CN" altLang="zh-CN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←</m:t>
                        </m:r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altLang="zh-CN" sz="1800" kern="100" dirty="0">
                    <a:effectLst/>
                    <a:latin typeface="DengXian" panose="02010600030101010101" pitchFamily="2" charset="-122"/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kumimoji="1" lang="en" altLang="zh-CN" dirty="0"/>
                  <a:t>(with the </a:t>
                </a:r>
                <a:r>
                  <a:rPr kumimoji="1" lang="en" altLang="zh-CN" dirty="0">
                    <a:solidFill>
                      <a:srgbClr val="FF0000"/>
                    </a:solidFill>
                  </a:rPr>
                  <a:t>summation</a:t>
                </a:r>
                <a:r>
                  <a:rPr kumimoji="1" lang="en" altLang="zh-CN" dirty="0"/>
                  <a:t>)</a:t>
                </a:r>
                <a:endParaRPr lang="en-US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zh-CN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r>
                  <a:rPr lang="zh-CN" altLang="en-US" b="0" i="0" dirty="0">
                    <a:solidFill>
                      <a:srgbClr val="1D2129"/>
                    </a:solidFill>
                    <a:effectLst/>
                    <a:latin typeface="PingFangSC-Regular"/>
                  </a:rPr>
                  <a:t>为了提取区域之间的</a:t>
                </a:r>
                <a:r>
                  <a:rPr lang="zh-CN" altLang="en-US" b="0" i="0" dirty="0">
                    <a:solidFill>
                      <a:srgbClr val="FF0000"/>
                    </a:solidFill>
                    <a:effectLst/>
                    <a:latin typeface="PingFangSC-Regular"/>
                  </a:rPr>
                  <a:t>长距离空间连通性</a:t>
                </a:r>
                <a:r>
                  <a:rPr lang="en-US" altLang="zh-CN" b="0" i="0" dirty="0">
                    <a:effectLst/>
                    <a:latin typeface="PingFangSC-Regular"/>
                  </a:rPr>
                  <a:t>:</a:t>
                </a:r>
                <a:endParaRPr lang="en-US" altLang="zh-CN" sz="1800" i="1" kern="100" dirty="0">
                  <a:effectLst/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CN" altLang="zh-CN" sz="18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800" b="1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𝐄</m:t>
                          </m:r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𝑙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𝜎</m:t>
                      </m:r>
                      <m:d>
                        <m:d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𝑅</m:t>
                              </m:r>
                            </m:sup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 </m:t>
                              </m:r>
                            </m:e>
                          </m:nary>
                          <m:sSub>
                            <m:sSub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zh-CN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𝐀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⋅</m:t>
                          </m:r>
                          <m:r>
                            <m:rPr>
                              <m:nor/>
                            </m:rPr>
                            <a:rPr lang="en-US" altLang="zh-CN" sz="1800" kern="100">
                              <a:effectLst/>
                              <a:latin typeface="DengXian" panose="02010600030101010101" pitchFamily="2" charset="-122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altLang="zh-CN" sz="1800" kern="100">
                              <a:effectLst/>
                              <a:latin typeface="DengXian" panose="02010600030101010101" pitchFamily="2" charset="-122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Propagate</m:t>
                          </m:r>
                          <m:r>
                            <m:rPr>
                              <m:nor/>
                            </m:rPr>
                            <a:rPr lang="en-US" altLang="zh-CN" sz="1800" kern="100">
                              <a:effectLst/>
                              <a:latin typeface="DengXian" panose="02010600030101010101" pitchFamily="2" charset="-122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𝐄</m:t>
                                  </m:r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𝑙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𝐄</m:t>
                                  </m:r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𝑙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</m:e>
                          </m:d>
                        </m:e>
                      </m:d>
                    </m:oMath>
                  </m:oMathPara>
                </a14:m>
                <a:endParaRPr lang="zh-CN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kumimoji="1" lang="en" altLang="zh-CN" dirty="0"/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EA11B19-13B5-3DF3-A721-90B9C7CA77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435" y="1766977"/>
                <a:ext cx="5645932" cy="3014608"/>
              </a:xfrm>
              <a:prstGeom prst="rect">
                <a:avLst/>
              </a:prstGeom>
              <a:blipFill>
                <a:blip r:embed="rId4"/>
                <a:stretch>
                  <a:fillRect l="-863" t="-12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20790500"/>
      </p:ext>
    </p:extLst>
  </p:cSld>
  <p:clrMapOvr>
    <a:masterClrMapping/>
  </p:clrMapOvr>
  <p:transition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F8B63E00-39B6-47D2-8CFA-7A245C8A13D7}"/>
              </a:ext>
            </a:extLst>
          </p:cNvPr>
          <p:cNvSpPr txBox="1"/>
          <p:nvPr/>
        </p:nvSpPr>
        <p:spPr>
          <a:xfrm>
            <a:off x="428279" y="199434"/>
            <a:ext cx="87157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算法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</a:t>
            </a:r>
            <a:r>
              <a:rPr lang="en" altLang="zh-CN" sz="24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Cross-Region Hypergraph Relation Learning</a:t>
            </a:r>
            <a:endParaRPr lang="zh-CN" altLang="en-US" sz="2400" b="1" spc="2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F373609-3DD3-7C09-3158-C76898544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018" y="1566451"/>
            <a:ext cx="1733067" cy="372509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CACA978A-C87B-E429-9B91-7652A1B04547}"/>
                  </a:ext>
                </a:extLst>
              </p:cNvPr>
              <p:cNvSpPr txBox="1"/>
              <p:nvPr/>
            </p:nvSpPr>
            <p:spPr>
              <a:xfrm>
                <a:off x="532435" y="2374807"/>
                <a:ext cx="5645932" cy="22441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800" kern="100" dirty="0">
                    <a:effectLst/>
                    <a:latin typeface="+mn-ea"/>
                    <a:cs typeface="Times New Roman" panose="02020603050405020304" pitchFamily="18" charset="0"/>
                  </a:rPr>
                  <a:t>除了利用位置感知信息建模区域间的空间依赖性外，还设计了一种</a:t>
                </a:r>
                <a:r>
                  <a:rPr lang="zh-CN" altLang="en-US" sz="1800" kern="100" dirty="0">
                    <a:solidFill>
                      <a:srgbClr val="FF0000"/>
                    </a:solidFill>
                    <a:effectLst/>
                    <a:latin typeface="+mn-ea"/>
                    <a:cs typeface="Times New Roman" panose="02020603050405020304" pitchFamily="18" charset="0"/>
                  </a:rPr>
                  <a:t>不受相邻连接限制</a:t>
                </a:r>
                <a:r>
                  <a:rPr lang="zh-CN" altLang="en-US" sz="1800" kern="100" dirty="0">
                    <a:effectLst/>
                    <a:latin typeface="+mn-ea"/>
                    <a:cs typeface="Times New Roman" panose="02020603050405020304" pitchFamily="18" charset="0"/>
                  </a:rPr>
                  <a:t>的超图神经框架，进一步增强了跨区域关系学习。定义了一个可训练的邻矩阵</a:t>
                </a:r>
                <a14:m>
                  <m:oMath xmlns:m="http://schemas.openxmlformats.org/officeDocument/2006/math">
                    <m:r>
                      <a:rPr lang="en-US" altLang="zh-CN" sz="1800" b="1" i="1" kern="10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𝚿</m:t>
                    </m:r>
                    <m:r>
                      <a:rPr lang="en-US" altLang="zh-CN" sz="1800" i="1" kern="10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zh-CN" altLang="zh-CN" sz="1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𝐸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𝑅</m:t>
                        </m:r>
                      </m:sup>
                    </m:sSup>
                  </m:oMath>
                </a14:m>
                <a:r>
                  <a:rPr lang="zh-CN" altLang="en-US" kern="100" dirty="0">
                    <a:latin typeface="DengXian" panose="02010600030101010101" pitchFamily="2" charset="-122"/>
                    <a:ea typeface="DengXian" panose="02010600030101010101" pitchFamily="2" charset="-122"/>
                    <a:cs typeface="Times New Roman" panose="02020603050405020304" pitchFamily="18" charset="0"/>
                  </a:rPr>
                  <a:t>，</a:t>
                </a:r>
                <a:r>
                  <a:rPr lang="zh-CN" altLang="en-US" dirty="0"/>
                  <a:t>其中</a:t>
                </a:r>
                <a14:m>
                  <m:oMath xmlns:m="http://schemas.openxmlformats.org/officeDocument/2006/math">
                    <m:r>
                      <a:rPr lang="en" altLang="zh-CN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zh-CN" altLang="en-US" dirty="0"/>
                  <a:t>是超参数，表示超边的数量。</a:t>
                </a:r>
                <a:endParaRPr lang="en-US" altLang="zh-CN" sz="1800" kern="100" dirty="0">
                  <a:effectLst/>
                  <a:latin typeface="+mn-ea"/>
                  <a:cs typeface="Times New Roman" panose="02020603050405020304" pitchFamily="18" charset="0"/>
                </a:endParaRPr>
              </a:p>
              <a:p>
                <a:endParaRPr lang="zh-CN" altLang="zh-CN" sz="1800" kern="100" dirty="0">
                  <a:effectLst/>
                  <a:latin typeface="+mn-ea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zh-CN" sz="18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̃"/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𝐄</m:t>
                              </m:r>
                            </m:e>
                          </m:acc>
                        </m:e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𝑙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+1)</m:t>
                          </m:r>
                        </m:sup>
                      </m:s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𝜎</m:t>
                      </m:r>
                      <m:d>
                        <m:d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𝐃</m:t>
                              </m:r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𝑅</m:t>
                              </m:r>
                            </m:sub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−1/2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𝚿</m:t>
                              </m:r>
                            </m:e>
                            <m:sup>
                              <m:r>
                                <a:rPr lang="en-US" altLang="zh-CN" sz="1800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⊤</m:t>
                              </m:r>
                            </m:sup>
                          </m:sSup>
                          <m:sSubSup>
                            <m:sSub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𝐃</m:t>
                              </m:r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𝐸</m:t>
                              </m:r>
                            </m:sub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−1/2</m:t>
                              </m:r>
                            </m:sup>
                          </m:sSub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𝜎</m:t>
                          </m:r>
                          <m:d>
                            <m:d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𝐃</m:t>
                                  </m:r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𝐸</m:t>
                                  </m:r>
                                </m:sub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−1/2</m:t>
                                  </m:r>
                                </m:sup>
                              </m:sSubSup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𝚿</m:t>
                              </m:r>
                              <m:sSubSup>
                                <m:sSub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𝐃</m:t>
                                  </m:r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𝑅</m:t>
                                  </m:r>
                                </m:sub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−1/2</m:t>
                                  </m:r>
                                </m:sup>
                              </m:sSubSup>
                              <m:sSup>
                                <m:s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̃"/>
                                      <m:ctrlPr>
                                        <a:rPr lang="zh-CN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CN" sz="1800" b="1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𝐄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𝑙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sup>
                              </m:sSup>
                            </m:e>
                          </m:d>
                        </m:e>
                      </m:d>
                    </m:oMath>
                  </m:oMathPara>
                </a14:m>
                <a:endParaRPr lang="zh-CN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kumimoji="1" lang="en" altLang="zh-CN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CACA978A-C87B-E429-9B91-7652A1B045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435" y="2374807"/>
                <a:ext cx="5645932" cy="2244140"/>
              </a:xfrm>
              <a:prstGeom prst="rect">
                <a:avLst/>
              </a:prstGeom>
              <a:blipFill>
                <a:blip r:embed="rId4"/>
                <a:stretch>
                  <a:fillRect l="-897" t="-16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6364512"/>
      </p:ext>
    </p:extLst>
  </p:cSld>
  <p:clrMapOvr>
    <a:masterClrMapping/>
  </p:clrMapOvr>
  <p:transition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181ED3-6BF2-492E-B9E9-53E7609D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8B63E00-39B6-47D2-8CFA-7A245C8A13D7}"/>
              </a:ext>
            </a:extLst>
          </p:cNvPr>
          <p:cNvSpPr txBox="1"/>
          <p:nvPr/>
        </p:nvSpPr>
        <p:spPr>
          <a:xfrm>
            <a:off x="428280" y="199434"/>
            <a:ext cx="7257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算法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</a:t>
            </a:r>
            <a:r>
              <a:rPr lang="en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Graph Temporal Shift Mechanism</a:t>
            </a:r>
            <a:endParaRPr lang="zh-CN" altLang="en-US" sz="2800" b="1" spc="2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EA11B19-13B5-3DF3-A721-90B9C7CA77BE}"/>
                  </a:ext>
                </a:extLst>
              </p:cNvPr>
              <p:cNvSpPr txBox="1"/>
              <p:nvPr/>
            </p:nvSpPr>
            <p:spPr>
              <a:xfrm>
                <a:off x="532435" y="2259828"/>
                <a:ext cx="5546956" cy="22535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0" i="0" dirty="0">
                    <a:solidFill>
                      <a:srgbClr val="1D2129"/>
                    </a:solidFill>
                    <a:effectLst/>
                    <a:latin typeface="+mn-ea"/>
                  </a:rPr>
                  <a:t>使用时空相邻矩阵</a:t>
                </a:r>
                <a14:m>
                  <m:oMath xmlns:m="http://schemas.openxmlformats.org/officeDocument/2006/math">
                    <m:r>
                      <a:rPr lang="en-US" altLang="zh-CN" sz="1800" b="1" i="1" kern="100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𝚪</m:t>
                    </m:r>
                  </m:oMath>
                </a14:m>
                <a:r>
                  <a:rPr lang="zh-CN" altLang="en-US" b="0" i="0" dirty="0">
                    <a:solidFill>
                      <a:srgbClr val="1D2129"/>
                    </a:solidFill>
                    <a:effectLst/>
                    <a:latin typeface="+mn-ea"/>
                  </a:rPr>
                  <a:t>，两个相邻时隙的多类型嵌入张量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sz="1800" i="1" kern="100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acc>
                          <m:accPr>
                            <m:chr m:val="̅"/>
                            <m:ctrlPr>
                              <a:rPr lang="zh-CN" altLang="zh-CN" sz="1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b="1" i="1" kern="1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𝐄</m:t>
                            </m:r>
                          </m:e>
                        </m:acc>
                      </m:e>
                      <m:sup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(0),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zh-CN" altLang="en-US" sz="1800" kern="100" dirty="0">
                    <a:effectLst/>
                    <a:latin typeface="DengXian" panose="02010600030101010101" pitchFamily="2" charset="-122"/>
                    <a:ea typeface="DengXian" panose="02010600030101010101" pitchFamily="2" charset="-122"/>
                    <a:cs typeface="Times New Roman" panose="02020603050405020304" pitchFamily="18" charset="0"/>
                  </a:rPr>
                  <a:t>，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̅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b="1" i="1">
                                <a:latin typeface="Cambria Math" panose="02040503050406030204" pitchFamily="18" charset="0"/>
                              </a:rPr>
                              <m:t>𝐄</m:t>
                            </m:r>
                          </m:e>
                        </m:acc>
                      </m:e>
                      <m:sup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r>
                  <a:rPr lang="en-US" altLang="zh-CN" kern="100" dirty="0"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 kern="100"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∈</m:t>
                    </m:r>
                    <m:sSup>
                      <m:sSupPr>
                        <m:ctrlPr>
                          <a:rPr lang="zh-CN" altLang="zh-CN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R</m:t>
                        </m:r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m:rPr>
                            <m:sty m:val="p"/>
                          </m:rP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m:rPr>
                            <m:sty m:val="p"/>
                          </m:rPr>
                          <a:rPr lang="en-US" altLang="zh-CN" i="1" kern="100" smtClean="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d</m:t>
                        </m:r>
                      </m:sup>
                    </m:sSup>
                  </m:oMath>
                </a14:m>
                <a:r>
                  <a:rPr lang="zh-CN" altLang="en-US" dirty="0">
                    <a:solidFill>
                      <a:srgbClr val="1D2129"/>
                    </a:solidFill>
                    <a:latin typeface="PingFangSC-Regular" panose="020B0400000000000000" pitchFamily="34" charset="-122"/>
                    <a:ea typeface="PingFangSC-Regular" panose="020B0400000000000000" pitchFamily="34" charset="-122"/>
                  </a:rPr>
                  <a:t>。</a:t>
                </a:r>
                <a:r>
                  <a:rPr lang="en" altLang="zh-CN" dirty="0">
                    <a:solidFill>
                      <a:srgbClr val="1D2129"/>
                    </a:solidFill>
                    <a:latin typeface="PingFangSC-Regular" panose="020B0400000000000000" pitchFamily="34" charset="-122"/>
                    <a:ea typeface="PingFangSC-Regular" panose="020B0400000000000000" pitchFamily="34" charset="-122"/>
                  </a:rPr>
                  <a:t> </a:t>
                </a:r>
                <a:r>
                  <a:rPr lang="en" altLang="zh-CN" dirty="0">
                    <a:solidFill>
                      <a:srgbClr val="1D2129"/>
                    </a:solidFill>
                    <a:latin typeface="+mn-ea"/>
                  </a:rPr>
                  <a:t>ST-SHN</a:t>
                </a:r>
                <a:r>
                  <a:rPr lang="zh-CN" altLang="en-US" dirty="0">
                    <a:solidFill>
                      <a:srgbClr val="1D2129"/>
                    </a:solidFill>
                    <a:latin typeface="+mn-ea"/>
                  </a:rPr>
                  <a:t>以类似于空间关系编码器的方式递归地进行嵌入重新校准和聚合</a:t>
                </a:r>
                <a:endParaRPr lang="zh-CN" altLang="zh-CN" dirty="0">
                  <a:solidFill>
                    <a:srgbClr val="1D2129"/>
                  </a:solidFill>
                  <a:latin typeface="+mn-ea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CN" altLang="zh-CN" sz="18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̅"/>
                              <m:ctrlPr>
                                <a:rPr lang="zh-CN" altLang="zh-CN" sz="1800" b="1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𝐄</m:t>
                              </m:r>
                            </m:e>
                          </m:acc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𝑙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+1),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+1</m:t>
                          </m:r>
                        </m:sup>
                      </m:sSub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𝜎</m:t>
                      </m:r>
                      <m:d>
                        <m:d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𝑅</m:t>
                              </m:r>
                            </m:sup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 </m:t>
                              </m:r>
                            </m:e>
                          </m:nary>
                          <m:sSub>
                            <m:sSub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zh-CN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𝚪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⋅</m:t>
                          </m:r>
                          <m:sSub>
                            <m:sSub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nor/>
                                </m:rPr>
                                <a:rPr lang="en-US" altLang="zh-CN" sz="1800" kern="100">
                                  <a:effectLst/>
                                  <a:latin typeface="DengXian" panose="02010600030101010101" pitchFamily="2" charset="-122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altLang="zh-CN" sz="1800" kern="100">
                                  <a:effectLst/>
                                  <a:latin typeface="DengXian" panose="02010600030101010101" pitchFamily="2" charset="-122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Propagate</m:t>
                              </m:r>
                              <m:r>
                                <m:rPr>
                                  <m:nor/>
                                </m:rPr>
                                <a:rPr lang="en-US" altLang="zh-CN" sz="1800" kern="100">
                                  <a:effectLst/>
                                  <a:latin typeface="DengXian" panose="02010600030101010101" pitchFamily="2" charset="-122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altLang="zh-CN" sz="1800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T</m:t>
                              </m:r>
                            </m:sub>
                          </m:sSub>
                          <m:d>
                            <m:d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zh-CN" altLang="zh-CN" sz="1800" b="1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CN" sz="1800" b="1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𝐄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𝑙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),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p>
                              </m:sSub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Sup>
                                <m:sSub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̅"/>
                                      <m:ctrlPr>
                                        <a:rPr lang="zh-CN" altLang="zh-CN" sz="1800" b="1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CN" sz="1800" b="1" i="1" kern="1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𝐄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𝑙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),</m:t>
                                  </m:r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e>
                          </m:d>
                        </m:e>
                      </m:d>
                    </m:oMath>
                  </m:oMathPara>
                </a14:m>
                <a:endParaRPr lang="zh-CN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kumimoji="1" lang="en" altLang="zh-CN" dirty="0"/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EA11B19-13B5-3DF3-A721-90B9C7CA77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435" y="2259828"/>
                <a:ext cx="5546956" cy="2253566"/>
              </a:xfrm>
              <a:prstGeom prst="rect">
                <a:avLst/>
              </a:prstGeom>
              <a:blipFill>
                <a:blip r:embed="rId3"/>
                <a:stretch>
                  <a:fillRect l="-879" t="-16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B8C862DD-EE8F-A621-299E-193FD72D1F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9391" y="1488895"/>
            <a:ext cx="2349731" cy="363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12587"/>
      </p:ext>
    </p:extLst>
  </p:cSld>
  <p:clrMapOvr>
    <a:masterClrMapping/>
  </p:clrMapOvr>
  <p:transition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181ED3-6BF2-492E-B9E9-53E7609D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8B63E00-39B6-47D2-8CFA-7A245C8A13D7}"/>
              </a:ext>
            </a:extLst>
          </p:cNvPr>
          <p:cNvSpPr txBox="1"/>
          <p:nvPr/>
        </p:nvSpPr>
        <p:spPr>
          <a:xfrm>
            <a:off x="428280" y="199434"/>
            <a:ext cx="7257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算法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</a:t>
            </a:r>
            <a:r>
              <a:rPr lang="en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Model Prediction and Optimization</a:t>
            </a:r>
            <a:endParaRPr lang="zh-CN" altLang="en-US" sz="2800" b="1" spc="2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EA11B19-13B5-3DF3-A721-90B9C7CA77BE}"/>
                  </a:ext>
                </a:extLst>
              </p:cNvPr>
              <p:cNvSpPr txBox="1"/>
              <p:nvPr/>
            </p:nvSpPr>
            <p:spPr>
              <a:xfrm>
                <a:off x="1174578" y="2045291"/>
                <a:ext cx="6511012" cy="31864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rgbClr val="1D2129"/>
                    </a:solidFill>
                    <a:latin typeface="+mn-ea"/>
                  </a:rPr>
                  <a:t>使用求和的方式依次集成嵌入</a:t>
                </a:r>
                <a:r>
                  <a:rPr lang="en-US" altLang="zh-CN" dirty="0">
                    <a:solidFill>
                      <a:srgbClr val="1D2129"/>
                    </a:solidFill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rgbClr val="1D2129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 dirty="0" smtClean="0">
                        <a:solidFill>
                          <a:srgbClr val="1D2129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i="1" dirty="0" smtClean="0">
                        <a:solidFill>
                          <a:srgbClr val="1D2129"/>
                        </a:solidFill>
                        <a:latin typeface="Cambria Math" panose="02040503050406030204" pitchFamily="18" charset="0"/>
                      </a:rPr>
                      <m:t>(0), …, </m:t>
                    </m:r>
                    <m:r>
                      <a:rPr lang="en-US" altLang="zh-CN" i="1" dirty="0" smtClean="0">
                        <a:solidFill>
                          <a:srgbClr val="1D2129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zh-CN" i="1" dirty="0" smtClean="0">
                        <a:solidFill>
                          <a:srgbClr val="1D2129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 dirty="0" smtClean="0">
                        <a:solidFill>
                          <a:srgbClr val="1D2129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altLang="zh-CN" i="1" dirty="0" smtClean="0">
                        <a:solidFill>
                          <a:srgbClr val="1D2129"/>
                        </a:solidFill>
                        <a:latin typeface="Cambria Math" panose="02040503050406030204" pitchFamily="18" charset="0"/>
                      </a:rPr>
                      <m:t>))</m:t>
                    </m:r>
                    <m:r>
                      <a:rPr lang="zh-CN" altLang="en-US" i="1" dirty="0">
                        <a:solidFill>
                          <a:srgbClr val="1D2129"/>
                        </a:solidFill>
                        <a:latin typeface="Cambria Math" panose="02040503050406030204" pitchFamily="18" charset="0"/>
                      </a:rPr>
                      <m:t>，</m:t>
                    </m:r>
                  </m:oMath>
                </a14:m>
                <a:r>
                  <a:rPr lang="zh-CN" altLang="en-US" sz="1800" kern="100" dirty="0">
                    <a:effectLst/>
                    <a:latin typeface="+mn-ea"/>
                    <a:cs typeface="Times New Roman" panose="02020603050405020304" pitchFamily="18" charset="0"/>
                  </a:rPr>
                  <a:t>再沿着时间维度进行嵌入求和得到最终的嵌入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Λ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zh-CN" altLang="zh-CN" i="1" kern="1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R</m:t>
                        </m:r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m:rPr>
                            <m:sty m:val="p"/>
                          </m:rP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C</m:t>
                        </m:r>
                        <m: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m:rPr>
                            <m:sty m:val="p"/>
                          </m:rPr>
                          <a:rPr lang="en-US" altLang="zh-CN" i="1" kern="1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d</m:t>
                        </m:r>
                      </m:sup>
                    </m:sSup>
                  </m:oMath>
                </a14:m>
                <a:r>
                  <a:rPr lang="zh-CN" altLang="en-US" dirty="0"/>
                  <a:t>。使用最终的嵌入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zh-CN" altLang="en-US" dirty="0"/>
                  <a:t>预测不同类型犯罪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b="1" i="1">
                                <a:latin typeface="Cambria Math" panose="02040503050406030204" pitchFamily="18" charset="0"/>
                              </a:rPr>
                              <m:t>𝐗</m:t>
                            </m:r>
                          </m:e>
                        </m:acc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bSup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b="1" i="1">
                                <a:latin typeface="Cambria Math" panose="02040503050406030204" pitchFamily="18" charset="0"/>
                              </a:rPr>
                              <m:t>𝐰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  <m:sup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⊤</m:t>
                            </m:r>
                          </m:sup>
                        </m:sSubSup>
                        <m:sSub>
                          <m:sSub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1" i="1">
                                <a:latin typeface="Cambria Math" panose="02040503050406030204" pitchFamily="18" charset="0"/>
                              </a:rPr>
                              <m:t>𝚲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e>
                    </m:d>
                  </m:oMath>
                </a14:m>
                <a:r>
                  <a:rPr lang="zh-CN" altLang="en-US" dirty="0"/>
                  <a:t>：</a:t>
                </a:r>
                <a:endParaRPr lang="zh-CN" altLang="zh-CN" dirty="0"/>
              </a:p>
              <a:p>
                <a:endParaRPr lang="en-US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zh-CN" altLang="zh-CN" sz="18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&amp;</m:t>
                          </m:r>
                          <m:sSub>
                            <m:sSub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ℒ</m:t>
                              </m:r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=−</m:t>
                          </m:r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  <m:sup/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 </m:t>
                              </m:r>
                            </m:e>
                          </m:nary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𝛿</m:t>
                          </m:r>
                          <m:d>
                            <m:d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𝐗</m:t>
                                  </m:r>
                                </m:e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d>
                          <m:r>
                            <m:rPr>
                              <m:sty m:val="p"/>
                            </m:rPr>
                            <a:rPr lang="en-US" altLang="zh-CN" sz="1800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log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⁡</m:t>
                          </m:r>
                          <m:sSup>
                            <m:s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𝐗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+</m:t>
                          </m:r>
                          <m:acc>
                            <m:accPr>
                              <m:chr m:val="̅"/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𝛿</m:t>
                              </m:r>
                            </m:e>
                          </m:acc>
                          <m:d>
                            <m:d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800" b="1" i="1" kern="1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𝐗</m:t>
                                  </m:r>
                                </m:e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d>
                          <m:r>
                            <m:rPr>
                              <m:sty m:val="p"/>
                            </m:rPr>
                            <a:rPr lang="en-US" altLang="zh-CN" sz="1800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log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⁡</m:t>
                          </m:r>
                          <m:d>
                            <m:d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zh-CN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CN" sz="1800" b="1" i="1" kern="100"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𝐗</m:t>
                                      </m:r>
                                    </m:e>
                                  </m:acc>
                                </m:e>
                                <m: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d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𝜆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∥</m:t>
                          </m:r>
                          <m:r>
                            <a:rPr lang="en-US" altLang="zh-CN" sz="1800" b="1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𝚯</m:t>
                          </m:r>
                          <m:sSubSup>
                            <m:sSub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∥</m:t>
                              </m:r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  <m:e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&amp;</m:t>
                          </m:r>
                          <m:sSub>
                            <m:sSub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ℒ</m:t>
                              </m:r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  <m:sup/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 </m:t>
                              </m:r>
                            </m:e>
                          </m:nary>
                          <m:sSubSup>
                            <m:sSub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∥"/>
                                  <m:endChr m:val="∥"/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zh-CN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1800" b="1" i="1" kern="100"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𝐗</m:t>
                                      </m:r>
                                    </m:e>
                                    <m:sup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sup>
                                  </m:sSup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zh-CN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zh-CN" altLang="zh-CN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zh-CN" sz="1800" b="1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等线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𝐗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altLang="zh-CN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等线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𝜆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⋅∥</m:t>
                          </m:r>
                          <m:r>
                            <a:rPr lang="en-US" altLang="zh-CN" sz="1800" b="1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𝚯</m:t>
                          </m:r>
                          <m:sSubSup>
                            <m:sSub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∥</m:t>
                              </m:r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eqArr>
                    </m:oMath>
                  </m:oMathPara>
                </a14:m>
                <a:endParaRPr lang="zh-CN" altLang="zh-CN" sz="18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zh-CN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kumimoji="1" lang="en" altLang="zh-CN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EA11B19-13B5-3DF3-A721-90B9C7CA77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578" y="2045291"/>
                <a:ext cx="6511012" cy="3186450"/>
              </a:xfrm>
              <a:prstGeom prst="rect">
                <a:avLst/>
              </a:prstGeom>
              <a:blipFill>
                <a:blip r:embed="rId3"/>
                <a:stretch>
                  <a:fillRect l="-843" t="-11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72363393"/>
      </p:ext>
    </p:extLst>
  </p:cSld>
  <p:clrMapOvr>
    <a:masterClrMapping/>
  </p:clrMapOvr>
  <p:transition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01F092-294D-4529-AC3E-BA07023D9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3DC87FC0-D6E5-4D5A-9F2E-730058CAC4F3}"/>
              </a:ext>
            </a:extLst>
          </p:cNvPr>
          <p:cNvSpPr txBox="1"/>
          <p:nvPr/>
        </p:nvSpPr>
        <p:spPr>
          <a:xfrm>
            <a:off x="428281" y="199434"/>
            <a:ext cx="3259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提纲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CD57894-626F-4A5E-9F8A-3E71EDD07724}"/>
              </a:ext>
            </a:extLst>
          </p:cNvPr>
          <p:cNvGrpSpPr/>
          <p:nvPr/>
        </p:nvGrpSpPr>
        <p:grpSpPr>
          <a:xfrm>
            <a:off x="2122196" y="2348556"/>
            <a:ext cx="5201199" cy="2233913"/>
            <a:chOff x="1549279" y="2331574"/>
            <a:chExt cx="5201199" cy="2233913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66D6FE42-AEE7-409F-BD38-6AC28BBB12C5}"/>
                </a:ext>
              </a:extLst>
            </p:cNvPr>
            <p:cNvGrpSpPr/>
            <p:nvPr/>
          </p:nvGrpSpPr>
          <p:grpSpPr>
            <a:xfrm>
              <a:off x="1549279" y="3150408"/>
              <a:ext cx="1948357" cy="523220"/>
              <a:chOff x="1104931" y="1532261"/>
              <a:chExt cx="1948357" cy="523220"/>
            </a:xfrm>
          </p:grpSpPr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070546FE-631B-4E94-B7AB-EF39735194C7}"/>
                  </a:ext>
                </a:extLst>
              </p:cNvPr>
              <p:cNvSpPr txBox="1"/>
              <p:nvPr/>
            </p:nvSpPr>
            <p:spPr>
              <a:xfrm>
                <a:off x="1679243" y="1532261"/>
                <a:ext cx="137404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b="1" spc="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 </a:t>
                </a:r>
                <a:r>
                  <a:rPr lang="zh-CN" altLang="en-US" sz="2800" b="1" spc="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实验</a:t>
                </a:r>
              </a:p>
            </p:txBody>
          </p:sp>
          <p:grpSp>
            <p:nvGrpSpPr>
              <p:cNvPr id="28" name="Google Shape;1483;p78">
                <a:extLst>
                  <a:ext uri="{FF2B5EF4-FFF2-40B4-BE49-F238E27FC236}">
                    <a16:creationId xmlns:a16="http://schemas.microsoft.com/office/drawing/2014/main" id="{7FAFB9F4-AA02-45F0-89C3-BA9E44F80C8C}"/>
                  </a:ext>
                </a:extLst>
              </p:cNvPr>
              <p:cNvGrpSpPr/>
              <p:nvPr/>
            </p:nvGrpSpPr>
            <p:grpSpPr>
              <a:xfrm>
                <a:off x="1104931" y="1644990"/>
                <a:ext cx="422173" cy="297757"/>
                <a:chOff x="5083925" y="2063980"/>
                <a:chExt cx="58907" cy="41550"/>
              </a:xfrm>
            </p:grpSpPr>
            <p:sp>
              <p:nvSpPr>
                <p:cNvPr id="29" name="Google Shape;1484;p78">
                  <a:extLst>
                    <a:ext uri="{FF2B5EF4-FFF2-40B4-BE49-F238E27FC236}">
                      <a16:creationId xmlns:a16="http://schemas.microsoft.com/office/drawing/2014/main" id="{24ADBC5F-0B51-45CB-B0FF-6E821513F4F5}"/>
                    </a:ext>
                  </a:extLst>
                </p:cNvPr>
                <p:cNvSpPr/>
                <p:nvPr/>
              </p:nvSpPr>
              <p:spPr>
                <a:xfrm>
                  <a:off x="5114132" y="2063980"/>
                  <a:ext cx="28700" cy="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" h="1662" extrusionOk="0">
                      <a:moveTo>
                        <a:pt x="52" y="1"/>
                      </a:moveTo>
                      <a:cubicBezTo>
                        <a:pt x="27" y="1"/>
                        <a:pt x="0" y="24"/>
                        <a:pt x="0" y="56"/>
                      </a:cubicBezTo>
                      <a:lnTo>
                        <a:pt x="0" y="200"/>
                      </a:lnTo>
                      <a:cubicBezTo>
                        <a:pt x="0" y="243"/>
                        <a:pt x="22" y="279"/>
                        <a:pt x="51" y="308"/>
                      </a:cubicBezTo>
                      <a:lnTo>
                        <a:pt x="700" y="791"/>
                      </a:lnTo>
                      <a:cubicBezTo>
                        <a:pt x="729" y="813"/>
                        <a:pt x="729" y="849"/>
                        <a:pt x="700" y="871"/>
                      </a:cubicBezTo>
                      <a:lnTo>
                        <a:pt x="51" y="1354"/>
                      </a:lnTo>
                      <a:cubicBezTo>
                        <a:pt x="22" y="1383"/>
                        <a:pt x="0" y="1419"/>
                        <a:pt x="0" y="1462"/>
                      </a:cubicBezTo>
                      <a:lnTo>
                        <a:pt x="0" y="1613"/>
                      </a:lnTo>
                      <a:cubicBezTo>
                        <a:pt x="0" y="1639"/>
                        <a:pt x="26" y="1661"/>
                        <a:pt x="51" y="1661"/>
                      </a:cubicBezTo>
                      <a:cubicBezTo>
                        <a:pt x="61" y="1661"/>
                        <a:pt x="71" y="1658"/>
                        <a:pt x="80" y="1649"/>
                      </a:cubicBezTo>
                      <a:lnTo>
                        <a:pt x="1111" y="878"/>
                      </a:lnTo>
                      <a:cubicBezTo>
                        <a:pt x="1147" y="856"/>
                        <a:pt x="1147" y="806"/>
                        <a:pt x="1111" y="784"/>
                      </a:cubicBezTo>
                      <a:lnTo>
                        <a:pt x="80" y="12"/>
                      </a:lnTo>
                      <a:cubicBezTo>
                        <a:pt x="72" y="4"/>
                        <a:pt x="62" y="1"/>
                        <a:pt x="52" y="1"/>
                      </a:cubicBezTo>
                      <a:close/>
                    </a:path>
                  </a:pathLst>
                </a:custGeom>
                <a:solidFill>
                  <a:srgbClr val="02409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1485;p78">
                  <a:extLst>
                    <a:ext uri="{FF2B5EF4-FFF2-40B4-BE49-F238E27FC236}">
                      <a16:creationId xmlns:a16="http://schemas.microsoft.com/office/drawing/2014/main" id="{37BBF488-1A16-4059-8F26-4529511C82AE}"/>
                    </a:ext>
                  </a:extLst>
                </p:cNvPr>
                <p:cNvSpPr/>
                <p:nvPr/>
              </p:nvSpPr>
              <p:spPr>
                <a:xfrm>
                  <a:off x="5083925" y="2081325"/>
                  <a:ext cx="8800" cy="1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" h="464" extrusionOk="0">
                      <a:moveTo>
                        <a:pt x="53" y="0"/>
                      </a:moveTo>
                      <a:cubicBezTo>
                        <a:pt x="25" y="0"/>
                        <a:pt x="0" y="24"/>
                        <a:pt x="5" y="55"/>
                      </a:cubicBezTo>
                      <a:lnTo>
                        <a:pt x="5" y="416"/>
                      </a:lnTo>
                      <a:cubicBezTo>
                        <a:pt x="5" y="442"/>
                        <a:pt x="31" y="464"/>
                        <a:pt x="56" y="464"/>
                      </a:cubicBezTo>
                      <a:cubicBezTo>
                        <a:pt x="66" y="464"/>
                        <a:pt x="76" y="460"/>
                        <a:pt x="85" y="452"/>
                      </a:cubicBezTo>
                      <a:lnTo>
                        <a:pt x="323" y="279"/>
                      </a:lnTo>
                      <a:cubicBezTo>
                        <a:pt x="352" y="257"/>
                        <a:pt x="352" y="207"/>
                        <a:pt x="323" y="185"/>
                      </a:cubicBezTo>
                      <a:lnTo>
                        <a:pt x="85" y="12"/>
                      </a:lnTo>
                      <a:cubicBezTo>
                        <a:pt x="75" y="4"/>
                        <a:pt x="63" y="0"/>
                        <a:pt x="53" y="0"/>
                      </a:cubicBezTo>
                      <a:close/>
                    </a:path>
                  </a:pathLst>
                </a:custGeom>
                <a:solidFill>
                  <a:srgbClr val="FFCC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35E55FCD-9D03-48E3-AEA1-5A12479574C3}"/>
                </a:ext>
              </a:extLst>
            </p:cNvPr>
            <p:cNvSpPr txBox="1"/>
            <p:nvPr/>
          </p:nvSpPr>
          <p:spPr>
            <a:xfrm>
              <a:off x="4388110" y="3659941"/>
              <a:ext cx="23623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实验结果</a:t>
              </a:r>
              <a:endParaRPr lang="en-US" altLang="zh-CN" sz="2400" b="1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E30ADFAD-6C0E-4268-BBCF-EC37DCF5A430}"/>
                </a:ext>
              </a:extLst>
            </p:cNvPr>
            <p:cNvCxnSpPr>
              <a:cxnSpLocks/>
            </p:cNvCxnSpPr>
            <p:nvPr/>
          </p:nvCxnSpPr>
          <p:spPr>
            <a:xfrm>
              <a:off x="3999083" y="2331574"/>
              <a:ext cx="0" cy="2233913"/>
            </a:xfrm>
            <a:prstGeom prst="line">
              <a:avLst/>
            </a:prstGeom>
            <a:ln w="19050">
              <a:solidFill>
                <a:srgbClr val="0240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B55777DB-3A39-4A63-A71E-4806CC5B0C4F}"/>
              </a:ext>
            </a:extLst>
          </p:cNvPr>
          <p:cNvSpPr txBox="1"/>
          <p:nvPr/>
        </p:nvSpPr>
        <p:spPr>
          <a:xfrm>
            <a:off x="4961027" y="2630585"/>
            <a:ext cx="236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数据集</a:t>
            </a:r>
            <a:endParaRPr lang="en-US" altLang="zh-CN" sz="2400" b="1" spc="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3521299"/>
      </p:ext>
    </p:extLst>
  </p:cSld>
  <p:clrMapOvr>
    <a:masterClrMapping/>
  </p:clrMapOvr>
  <p:transition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181ED3-6BF2-492E-B9E9-53E7609D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719A945-5DA8-4842-824C-43EDA64AA903}"/>
              </a:ext>
            </a:extLst>
          </p:cNvPr>
          <p:cNvSpPr txBox="1"/>
          <p:nvPr/>
        </p:nvSpPr>
        <p:spPr>
          <a:xfrm>
            <a:off x="428281" y="1005665"/>
            <a:ext cx="30425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Calibri" panose="020F0502020204030204" pitchFamily="34" charset="0"/>
                <a:ea typeface="微软雅黑" panose="020B0503020204020204" pitchFamily="34" charset="-122"/>
              </a:rPr>
              <a:t>数据集</a:t>
            </a:r>
            <a:endParaRPr lang="en-US" altLang="zh-CN" sz="2000" b="1" dirty="0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E117B68-3B1D-481C-A2B3-B35D972DC919}"/>
              </a:ext>
            </a:extLst>
          </p:cNvPr>
          <p:cNvSpPr txBox="1"/>
          <p:nvPr/>
        </p:nvSpPr>
        <p:spPr>
          <a:xfrm>
            <a:off x="428281" y="199434"/>
            <a:ext cx="3259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实验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</a:t>
            </a: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数据集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EFC3335-6CBB-B25F-16D4-EDCFB54B8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1218111"/>
            <a:ext cx="5864088" cy="234278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033AC53-B21E-5399-4885-99AF58A580FB}"/>
              </a:ext>
            </a:extLst>
          </p:cNvPr>
          <p:cNvSpPr txBox="1"/>
          <p:nvPr/>
        </p:nvSpPr>
        <p:spPr>
          <a:xfrm>
            <a:off x="1172817" y="3560895"/>
            <a:ext cx="67983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/>
              <a:t>RQ1</a:t>
            </a:r>
            <a:r>
              <a:rPr lang="en-US" altLang="zh-CN" dirty="0"/>
              <a:t>: How does our developed ST-SHN framework perform as compared to various state-of-the-art methods?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/>
              <a:t>RQ2</a:t>
            </a:r>
            <a:r>
              <a:rPr lang="en-US" altLang="zh-CN" dirty="0"/>
              <a:t>: How do different components (e.g., spatial context encoder, hypergraph relation learning, temporal shift mechanism) affect the results of ST-SHN?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/>
              <a:t>RQ3</a:t>
            </a:r>
            <a:r>
              <a:rPr lang="en-US" altLang="zh-CN" dirty="0"/>
              <a:t>: What is the influence of parameters in ST-SHN?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/>
              <a:t>RQ4</a:t>
            </a:r>
            <a:r>
              <a:rPr lang="en-US" altLang="zh-CN" dirty="0"/>
              <a:t>: Can ST-SHN provide the model interpretability w.r.t spatial, temporal and semantic dimensions?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5930605"/>
      </p:ext>
    </p:extLst>
  </p:cSld>
  <p:clrMapOvr>
    <a:masterClrMapping/>
  </p:clrMapOvr>
  <p:transition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27C5EBA-3DDA-48B7-9195-2EBCE203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17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FB7146-D7DF-4F3E-B04E-1A0EBEC0ABCE}"/>
              </a:ext>
            </a:extLst>
          </p:cNvPr>
          <p:cNvSpPr txBox="1"/>
          <p:nvPr/>
        </p:nvSpPr>
        <p:spPr>
          <a:xfrm>
            <a:off x="428281" y="199434"/>
            <a:ext cx="6694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实验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-Performance Comparison (RQ1)</a:t>
            </a:r>
            <a:endParaRPr lang="zh-CN" altLang="en-US" sz="2800" b="1" spc="2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1B8ADF9-CA5C-27DE-B77F-46CA3A0236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5167" r="146"/>
          <a:stretch/>
        </p:blipFill>
        <p:spPr>
          <a:xfrm>
            <a:off x="782934" y="773961"/>
            <a:ext cx="7578131" cy="278963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31602E8-5F6A-AEF7-BB28-8F230252EB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725" r="1188"/>
          <a:stretch/>
        </p:blipFill>
        <p:spPr>
          <a:xfrm>
            <a:off x="2531165" y="3485163"/>
            <a:ext cx="3823252" cy="278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063491"/>
      </p:ext>
    </p:extLst>
  </p:cSld>
  <p:clrMapOvr>
    <a:masterClrMapping/>
  </p:clrMapOvr>
  <p:transition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27C5EBA-3DDA-48B7-9195-2EBCE203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FB7146-D7DF-4F3E-B04E-1A0EBEC0ABCE}"/>
              </a:ext>
            </a:extLst>
          </p:cNvPr>
          <p:cNvSpPr txBox="1"/>
          <p:nvPr/>
        </p:nvSpPr>
        <p:spPr>
          <a:xfrm>
            <a:off x="428281" y="199434"/>
            <a:ext cx="6469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实验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-Model Ablation Study (RQ2)</a:t>
            </a:r>
            <a:endParaRPr lang="zh-CN" altLang="en-US" sz="2800" b="1" spc="2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F41C32E-0C18-B84B-CD04-563708BD4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82" y="1229307"/>
            <a:ext cx="6406687" cy="273885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0FC3F88-C2B5-704A-E98D-EE77DD1FA5DD}"/>
              </a:ext>
            </a:extLst>
          </p:cNvPr>
          <p:cNvSpPr txBox="1"/>
          <p:nvPr/>
        </p:nvSpPr>
        <p:spPr>
          <a:xfrm>
            <a:off x="1381908" y="4128052"/>
            <a:ext cx="63507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1) "-S": ST-SHN without the spatial relation encoder with the location-based contextual signals;</a:t>
            </a:r>
          </a:p>
          <a:p>
            <a:r>
              <a:rPr lang="en-US" altLang="zh-CN" dirty="0"/>
              <a:t>2) "-HG": ST-SHN without the hypergraph learning component to capture global region-wise relation;</a:t>
            </a:r>
          </a:p>
          <a:p>
            <a:r>
              <a:rPr lang="en-US" altLang="zh-CN" dirty="0"/>
              <a:t>3) "-T":ST-SHN without the graph temporal shift mechanism;</a:t>
            </a:r>
          </a:p>
          <a:p>
            <a:r>
              <a:rPr lang="en-US" altLang="zh-CN" dirty="0"/>
              <a:t>4) "- R": ST-SHN without the multi-channel routing mechanism.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46152"/>
      </p:ext>
    </p:extLst>
  </p:cSld>
  <p:clrMapOvr>
    <a:masterClrMapping/>
  </p:clrMapOvr>
  <p:transition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27C5EBA-3DDA-48B7-9195-2EBCE203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19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FB7146-D7DF-4F3E-B04E-1A0EBEC0ABCE}"/>
              </a:ext>
            </a:extLst>
          </p:cNvPr>
          <p:cNvSpPr txBox="1"/>
          <p:nvPr/>
        </p:nvSpPr>
        <p:spPr>
          <a:xfrm>
            <a:off x="428281" y="199434"/>
            <a:ext cx="709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实验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-Hyperparameter Study (RQ3) </a:t>
            </a:r>
            <a:endParaRPr lang="zh-CN" altLang="en-US" sz="2800" b="1" spc="2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F782928-CE6D-8830-1C1B-1E2256346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286" y="2033873"/>
            <a:ext cx="7036904" cy="267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025069"/>
      </p:ext>
    </p:extLst>
  </p:cSld>
  <p:clrMapOvr>
    <a:masterClrMapping/>
  </p:clrMapOvr>
  <p:transition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C8946CC-BEC1-48E1-A353-9B1EA5282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2</a:t>
            </a:fld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E79A97FE-C630-493E-97C5-D3C3BB29CB8F}"/>
              </a:ext>
            </a:extLst>
          </p:cNvPr>
          <p:cNvGrpSpPr/>
          <p:nvPr/>
        </p:nvGrpSpPr>
        <p:grpSpPr>
          <a:xfrm>
            <a:off x="2128594" y="1936877"/>
            <a:ext cx="4880196" cy="2984245"/>
            <a:chOff x="2128594" y="1936877"/>
            <a:chExt cx="4880196" cy="2984245"/>
          </a:xfrm>
        </p:grpSpPr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A123CDE2-2DAE-404B-B3BD-41E67B131C0F}"/>
                </a:ext>
              </a:extLst>
            </p:cNvPr>
            <p:cNvGrpSpPr/>
            <p:nvPr/>
          </p:nvGrpSpPr>
          <p:grpSpPr>
            <a:xfrm>
              <a:off x="2128594" y="1936877"/>
              <a:ext cx="4880195" cy="461665"/>
              <a:chOff x="2318742" y="2198492"/>
              <a:chExt cx="4880195" cy="461665"/>
            </a:xfrm>
          </p:grpSpPr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5B71471E-29A2-418F-9A0F-2A046E7A9A4F}"/>
                  </a:ext>
                </a:extLst>
              </p:cNvPr>
              <p:cNvSpPr txBox="1"/>
              <p:nvPr/>
            </p:nvSpPr>
            <p:spPr>
              <a:xfrm>
                <a:off x="2692422" y="2198492"/>
                <a:ext cx="4132835" cy="461665"/>
              </a:xfrm>
              <a:prstGeom prst="rect">
                <a:avLst/>
              </a:prstGeom>
              <a:noFill/>
              <a:ln w="19050">
                <a:solidFill>
                  <a:srgbClr val="02409A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US" altLang="zh-CN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" panose="020B0500000000000000" pitchFamily="34" charset="-122"/>
                    <a:ea typeface="思源黑体 CN" panose="020B0500000000000000" pitchFamily="34" charset="-122"/>
                    <a:cs typeface="+mn-ea"/>
                  </a:rPr>
                  <a:t>1 </a:t>
                </a:r>
                <a:r>
                  <a:rPr lang="zh-CN" altLang="en-US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" panose="020B0500000000000000" pitchFamily="34" charset="-122"/>
                    <a:ea typeface="思源黑体 CN" panose="020B0500000000000000" pitchFamily="34" charset="-122"/>
                    <a:cs typeface="+mn-ea"/>
                  </a:rPr>
                  <a:t>问题背景</a:t>
                </a:r>
                <a:endPara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  <a:cs typeface="+mn-ea"/>
                </a:endParaRPr>
              </a:p>
            </p:txBody>
          </p:sp>
          <p:grpSp>
            <p:nvGrpSpPr>
              <p:cNvPr id="54" name="Google Shape;863;p65">
                <a:extLst>
                  <a:ext uri="{FF2B5EF4-FFF2-40B4-BE49-F238E27FC236}">
                    <a16:creationId xmlns:a16="http://schemas.microsoft.com/office/drawing/2014/main" id="{4ADC0B0C-EF10-4E77-8A37-51CD9C26CD11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18742" y="2339325"/>
                <a:ext cx="190147" cy="180000"/>
                <a:chOff x="4660325" y="1866850"/>
                <a:chExt cx="68350" cy="58100"/>
              </a:xfrm>
            </p:grpSpPr>
            <p:sp>
              <p:nvSpPr>
                <p:cNvPr id="55" name="Google Shape;864;p65">
                  <a:extLst>
                    <a:ext uri="{FF2B5EF4-FFF2-40B4-BE49-F238E27FC236}">
                      <a16:creationId xmlns:a16="http://schemas.microsoft.com/office/drawing/2014/main" id="{8633226D-7206-4DB5-A776-C9D8B53C03ED}"/>
                    </a:ext>
                  </a:extLst>
                </p:cNvPr>
                <p:cNvSpPr/>
                <p:nvPr/>
              </p:nvSpPr>
              <p:spPr>
                <a:xfrm>
                  <a:off x="466032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15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865;p65">
                  <a:extLst>
                    <a:ext uri="{FF2B5EF4-FFF2-40B4-BE49-F238E27FC236}">
                      <a16:creationId xmlns:a16="http://schemas.microsoft.com/office/drawing/2014/main" id="{048F5B53-EE26-48D6-B008-2E0129A43C73}"/>
                    </a:ext>
                  </a:extLst>
                </p:cNvPr>
                <p:cNvSpPr/>
                <p:nvPr/>
              </p:nvSpPr>
              <p:spPr>
                <a:xfrm>
                  <a:off x="469097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08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" name="Google Shape;863;p65">
                <a:extLst>
                  <a:ext uri="{FF2B5EF4-FFF2-40B4-BE49-F238E27FC236}">
                    <a16:creationId xmlns:a16="http://schemas.microsoft.com/office/drawing/2014/main" id="{3DC19A0F-2BF0-4436-A4FF-29971F96A4CC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flipH="1">
                <a:off x="7008790" y="2339325"/>
                <a:ext cx="190147" cy="180000"/>
                <a:chOff x="4660325" y="1866850"/>
                <a:chExt cx="68350" cy="58100"/>
              </a:xfrm>
            </p:grpSpPr>
            <p:sp>
              <p:nvSpPr>
                <p:cNvPr id="62" name="Google Shape;864;p65">
                  <a:extLst>
                    <a:ext uri="{FF2B5EF4-FFF2-40B4-BE49-F238E27FC236}">
                      <a16:creationId xmlns:a16="http://schemas.microsoft.com/office/drawing/2014/main" id="{67FE0191-57C7-47E9-8E4B-E7584C0F7132}"/>
                    </a:ext>
                  </a:extLst>
                </p:cNvPr>
                <p:cNvSpPr/>
                <p:nvPr/>
              </p:nvSpPr>
              <p:spPr>
                <a:xfrm>
                  <a:off x="466032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15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865;p65">
                  <a:extLst>
                    <a:ext uri="{FF2B5EF4-FFF2-40B4-BE49-F238E27FC236}">
                      <a16:creationId xmlns:a16="http://schemas.microsoft.com/office/drawing/2014/main" id="{4F6085A6-AB9A-4428-BB25-809BCB063E78}"/>
                    </a:ext>
                  </a:extLst>
                </p:cNvPr>
                <p:cNvSpPr/>
                <p:nvPr/>
              </p:nvSpPr>
              <p:spPr>
                <a:xfrm>
                  <a:off x="469097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08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A5C38A0A-6144-4B25-90E9-14E4B4FC5B07}"/>
                </a:ext>
              </a:extLst>
            </p:cNvPr>
            <p:cNvGrpSpPr/>
            <p:nvPr/>
          </p:nvGrpSpPr>
          <p:grpSpPr>
            <a:xfrm>
              <a:off x="2128595" y="3198167"/>
              <a:ext cx="4880195" cy="461665"/>
              <a:chOff x="2318742" y="2198492"/>
              <a:chExt cx="4880195" cy="461665"/>
            </a:xfrm>
          </p:grpSpPr>
          <p:sp>
            <p:nvSpPr>
              <p:cNvPr id="66" name="文本框 65">
                <a:extLst>
                  <a:ext uri="{FF2B5EF4-FFF2-40B4-BE49-F238E27FC236}">
                    <a16:creationId xmlns:a16="http://schemas.microsoft.com/office/drawing/2014/main" id="{C29FADD8-34BB-40E9-B1AB-0484EA3FD477}"/>
                  </a:ext>
                </a:extLst>
              </p:cNvPr>
              <p:cNvSpPr txBox="1"/>
              <p:nvPr/>
            </p:nvSpPr>
            <p:spPr>
              <a:xfrm>
                <a:off x="2692418" y="2198492"/>
                <a:ext cx="4132835" cy="461665"/>
              </a:xfrm>
              <a:prstGeom prst="rect">
                <a:avLst/>
              </a:prstGeom>
              <a:noFill/>
              <a:ln w="19050">
                <a:solidFill>
                  <a:srgbClr val="02409A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US" altLang="zh-CN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" panose="020B0500000000000000" pitchFamily="34" charset="-122"/>
                    <a:ea typeface="思源黑体 CN" panose="020B0500000000000000" pitchFamily="34" charset="-122"/>
                    <a:cs typeface="+mn-ea"/>
                  </a:rPr>
                  <a:t>2 </a:t>
                </a:r>
                <a:r>
                  <a:rPr lang="zh-CN" altLang="en-US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" panose="020B0500000000000000" pitchFamily="34" charset="-122"/>
                    <a:ea typeface="思源黑体 CN" panose="020B0500000000000000" pitchFamily="34" charset="-122"/>
                    <a:cs typeface="+mn-ea"/>
                  </a:rPr>
                  <a:t>算法设计</a:t>
                </a:r>
                <a:endPara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  <a:cs typeface="+mn-ea"/>
                </a:endParaRPr>
              </a:p>
            </p:txBody>
          </p:sp>
          <p:grpSp>
            <p:nvGrpSpPr>
              <p:cNvPr id="67" name="Google Shape;863;p65">
                <a:extLst>
                  <a:ext uri="{FF2B5EF4-FFF2-40B4-BE49-F238E27FC236}">
                    <a16:creationId xmlns:a16="http://schemas.microsoft.com/office/drawing/2014/main" id="{1A0C0ED6-DEAC-46C1-B76F-8B91F0DDC33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18742" y="2339325"/>
                <a:ext cx="190147" cy="180000"/>
                <a:chOff x="4660325" y="1866850"/>
                <a:chExt cx="68350" cy="58100"/>
              </a:xfrm>
            </p:grpSpPr>
            <p:sp>
              <p:nvSpPr>
                <p:cNvPr id="71" name="Google Shape;864;p65">
                  <a:extLst>
                    <a:ext uri="{FF2B5EF4-FFF2-40B4-BE49-F238E27FC236}">
                      <a16:creationId xmlns:a16="http://schemas.microsoft.com/office/drawing/2014/main" id="{D3CE48AE-ABB1-4E9C-A319-E0F0F984F0F8}"/>
                    </a:ext>
                  </a:extLst>
                </p:cNvPr>
                <p:cNvSpPr/>
                <p:nvPr/>
              </p:nvSpPr>
              <p:spPr>
                <a:xfrm>
                  <a:off x="466032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15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865;p65">
                  <a:extLst>
                    <a:ext uri="{FF2B5EF4-FFF2-40B4-BE49-F238E27FC236}">
                      <a16:creationId xmlns:a16="http://schemas.microsoft.com/office/drawing/2014/main" id="{8269F253-A108-45BF-9CBB-4FF8DD0A91B2}"/>
                    </a:ext>
                  </a:extLst>
                </p:cNvPr>
                <p:cNvSpPr/>
                <p:nvPr/>
              </p:nvSpPr>
              <p:spPr>
                <a:xfrm>
                  <a:off x="469097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08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8" name="Google Shape;863;p65">
                <a:extLst>
                  <a:ext uri="{FF2B5EF4-FFF2-40B4-BE49-F238E27FC236}">
                    <a16:creationId xmlns:a16="http://schemas.microsoft.com/office/drawing/2014/main" id="{18FBA4FF-9847-42A0-8DB4-D9C51DF55E88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flipH="1">
                <a:off x="7008790" y="2339325"/>
                <a:ext cx="190147" cy="180000"/>
                <a:chOff x="4660325" y="1866850"/>
                <a:chExt cx="68350" cy="58100"/>
              </a:xfrm>
            </p:grpSpPr>
            <p:sp>
              <p:nvSpPr>
                <p:cNvPr id="69" name="Google Shape;864;p65">
                  <a:extLst>
                    <a:ext uri="{FF2B5EF4-FFF2-40B4-BE49-F238E27FC236}">
                      <a16:creationId xmlns:a16="http://schemas.microsoft.com/office/drawing/2014/main" id="{0FA1404C-4CFA-4A61-B062-258831C1160A}"/>
                    </a:ext>
                  </a:extLst>
                </p:cNvPr>
                <p:cNvSpPr/>
                <p:nvPr/>
              </p:nvSpPr>
              <p:spPr>
                <a:xfrm>
                  <a:off x="466032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15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865;p65">
                  <a:extLst>
                    <a:ext uri="{FF2B5EF4-FFF2-40B4-BE49-F238E27FC236}">
                      <a16:creationId xmlns:a16="http://schemas.microsoft.com/office/drawing/2014/main" id="{B6BFE796-4519-4538-89A4-518D0E0D7911}"/>
                    </a:ext>
                  </a:extLst>
                </p:cNvPr>
                <p:cNvSpPr/>
                <p:nvPr/>
              </p:nvSpPr>
              <p:spPr>
                <a:xfrm>
                  <a:off x="469097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08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C6D27B7E-C412-471D-BB00-ACEA25B0DE90}"/>
                </a:ext>
              </a:extLst>
            </p:cNvPr>
            <p:cNvGrpSpPr/>
            <p:nvPr/>
          </p:nvGrpSpPr>
          <p:grpSpPr>
            <a:xfrm>
              <a:off x="2128595" y="4459457"/>
              <a:ext cx="4880195" cy="461665"/>
              <a:chOff x="2318742" y="2198492"/>
              <a:chExt cx="4880195" cy="461665"/>
            </a:xfrm>
          </p:grpSpPr>
          <p:sp>
            <p:nvSpPr>
              <p:cNvPr id="75" name="文本框 74">
                <a:extLst>
                  <a:ext uri="{FF2B5EF4-FFF2-40B4-BE49-F238E27FC236}">
                    <a16:creationId xmlns:a16="http://schemas.microsoft.com/office/drawing/2014/main" id="{EED41DA2-7719-4417-A7ED-C2471F21E04E}"/>
                  </a:ext>
                </a:extLst>
              </p:cNvPr>
              <p:cNvSpPr txBox="1"/>
              <p:nvPr/>
            </p:nvSpPr>
            <p:spPr>
              <a:xfrm>
                <a:off x="2692417" y="2198492"/>
                <a:ext cx="4132835" cy="461665"/>
              </a:xfrm>
              <a:prstGeom prst="rect">
                <a:avLst/>
              </a:prstGeom>
              <a:noFill/>
              <a:ln w="19050">
                <a:solidFill>
                  <a:srgbClr val="02409A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lvl="0" algn="ctr">
                  <a:defRPr/>
                </a:pPr>
                <a:r>
                  <a:rPr lang="en-US" altLang="zh-CN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" panose="020B0500000000000000" pitchFamily="34" charset="-122"/>
                    <a:ea typeface="思源黑体 CN" panose="020B0500000000000000" pitchFamily="34" charset="-122"/>
                    <a:cs typeface="+mn-ea"/>
                  </a:rPr>
                  <a:t>3 </a:t>
                </a:r>
                <a:r>
                  <a:rPr lang="zh-CN" altLang="en-US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" panose="020B0500000000000000" pitchFamily="34" charset="-122"/>
                    <a:ea typeface="思源黑体 CN" panose="020B0500000000000000" pitchFamily="34" charset="-122"/>
                    <a:cs typeface="+mn-ea"/>
                  </a:rPr>
                  <a:t>实验分析</a:t>
                </a:r>
                <a:endPara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" panose="020B0500000000000000" pitchFamily="34" charset="-122"/>
                  <a:ea typeface="思源黑体 CN" panose="020B0500000000000000" pitchFamily="34" charset="-122"/>
                  <a:cs typeface="+mn-ea"/>
                </a:endParaRPr>
              </a:p>
            </p:txBody>
          </p:sp>
          <p:grpSp>
            <p:nvGrpSpPr>
              <p:cNvPr id="76" name="Google Shape;863;p65">
                <a:extLst>
                  <a:ext uri="{FF2B5EF4-FFF2-40B4-BE49-F238E27FC236}">
                    <a16:creationId xmlns:a16="http://schemas.microsoft.com/office/drawing/2014/main" id="{A3ABAFA8-F41B-4553-BC0F-3E752DEF9A2F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318742" y="2339325"/>
                <a:ext cx="190147" cy="180000"/>
                <a:chOff x="4660325" y="1866850"/>
                <a:chExt cx="68350" cy="58100"/>
              </a:xfrm>
            </p:grpSpPr>
            <p:sp>
              <p:nvSpPr>
                <p:cNvPr id="80" name="Google Shape;864;p65">
                  <a:extLst>
                    <a:ext uri="{FF2B5EF4-FFF2-40B4-BE49-F238E27FC236}">
                      <a16:creationId xmlns:a16="http://schemas.microsoft.com/office/drawing/2014/main" id="{6F6388AD-8CE0-42BA-A565-CD00CE191C00}"/>
                    </a:ext>
                  </a:extLst>
                </p:cNvPr>
                <p:cNvSpPr/>
                <p:nvPr/>
              </p:nvSpPr>
              <p:spPr>
                <a:xfrm>
                  <a:off x="466032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15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865;p65">
                  <a:extLst>
                    <a:ext uri="{FF2B5EF4-FFF2-40B4-BE49-F238E27FC236}">
                      <a16:creationId xmlns:a16="http://schemas.microsoft.com/office/drawing/2014/main" id="{2800AFF5-816E-4DAE-93BC-479A88E1F108}"/>
                    </a:ext>
                  </a:extLst>
                </p:cNvPr>
                <p:cNvSpPr/>
                <p:nvPr/>
              </p:nvSpPr>
              <p:spPr>
                <a:xfrm>
                  <a:off x="469097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08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" name="Google Shape;863;p65">
                <a:extLst>
                  <a:ext uri="{FF2B5EF4-FFF2-40B4-BE49-F238E27FC236}">
                    <a16:creationId xmlns:a16="http://schemas.microsoft.com/office/drawing/2014/main" id="{3B65F60A-8590-4C8B-A8D5-3A08489EF758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flipH="1">
                <a:off x="7008790" y="2339325"/>
                <a:ext cx="190147" cy="180000"/>
                <a:chOff x="4660325" y="1866850"/>
                <a:chExt cx="68350" cy="58100"/>
              </a:xfrm>
            </p:grpSpPr>
            <p:sp>
              <p:nvSpPr>
                <p:cNvPr id="78" name="Google Shape;864;p65">
                  <a:extLst>
                    <a:ext uri="{FF2B5EF4-FFF2-40B4-BE49-F238E27FC236}">
                      <a16:creationId xmlns:a16="http://schemas.microsoft.com/office/drawing/2014/main" id="{D832B29D-82E8-4D3D-9B5E-343B233BAAED}"/>
                    </a:ext>
                  </a:extLst>
                </p:cNvPr>
                <p:cNvSpPr/>
                <p:nvPr/>
              </p:nvSpPr>
              <p:spPr>
                <a:xfrm>
                  <a:off x="466032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15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865;p65">
                  <a:extLst>
                    <a:ext uri="{FF2B5EF4-FFF2-40B4-BE49-F238E27FC236}">
                      <a16:creationId xmlns:a16="http://schemas.microsoft.com/office/drawing/2014/main" id="{96F8990F-7217-425D-B5F5-66D78FF09926}"/>
                    </a:ext>
                  </a:extLst>
                </p:cNvPr>
                <p:cNvSpPr/>
                <p:nvPr/>
              </p:nvSpPr>
              <p:spPr>
                <a:xfrm>
                  <a:off x="4690975" y="1866850"/>
                  <a:ext cx="377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" h="2324" extrusionOk="0">
                      <a:moveTo>
                        <a:pt x="346" y="1"/>
                      </a:moveTo>
                      <a:lnTo>
                        <a:pt x="0" y="354"/>
                      </a:lnTo>
                      <a:lnTo>
                        <a:pt x="808" y="1162"/>
                      </a:lnTo>
                      <a:lnTo>
                        <a:pt x="0" y="1977"/>
                      </a:lnTo>
                      <a:lnTo>
                        <a:pt x="346" y="2323"/>
                      </a:lnTo>
                      <a:lnTo>
                        <a:pt x="1508" y="1162"/>
                      </a:lnTo>
                      <a:lnTo>
                        <a:pt x="34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3C3C8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E2B53DF3-67B3-48F8-9B28-ECFDEA3B1511}"/>
              </a:ext>
            </a:extLst>
          </p:cNvPr>
          <p:cNvSpPr txBox="1"/>
          <p:nvPr/>
        </p:nvSpPr>
        <p:spPr>
          <a:xfrm>
            <a:off x="428281" y="199434"/>
            <a:ext cx="3259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提纲</a:t>
            </a:r>
          </a:p>
        </p:txBody>
      </p:sp>
    </p:spTree>
    <p:extLst>
      <p:ext uri="{BB962C8B-B14F-4D97-AF65-F5344CB8AC3E}">
        <p14:creationId xmlns:p14="http://schemas.microsoft.com/office/powerpoint/2010/main" val="1520370785"/>
      </p:ext>
    </p:extLst>
  </p:cSld>
  <p:clrMapOvr>
    <a:masterClrMapping/>
  </p:clrMapOvr>
  <p:transition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27C5EBA-3DDA-48B7-9195-2EBCE203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20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FB7146-D7DF-4F3E-B04E-1A0EBEC0ABCE}"/>
              </a:ext>
            </a:extLst>
          </p:cNvPr>
          <p:cNvSpPr txBox="1"/>
          <p:nvPr/>
        </p:nvSpPr>
        <p:spPr>
          <a:xfrm>
            <a:off x="428281" y="199434"/>
            <a:ext cx="77218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实验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</a:t>
            </a:r>
            <a:r>
              <a:rPr lang="en-US" altLang="zh-CN" sz="2800" b="1" spc="200" dirty="0" err="1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Explainability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 of ST-SHN (RQ4)</a:t>
            </a:r>
            <a:endParaRPr lang="zh-CN" altLang="en-US" sz="2800" b="1" spc="2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067CDC4-DFC7-E56F-6BDE-16B4EF325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01" y="1114312"/>
            <a:ext cx="4100436" cy="400919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0DCEF7F-23C5-C559-2CA8-A96C1C3A2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3925" y="2083266"/>
            <a:ext cx="3986499" cy="221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590416"/>
      </p:ext>
    </p:extLst>
  </p:cSld>
  <p:clrMapOvr>
    <a:masterClrMapping/>
  </p:clrMapOvr>
  <p:transition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90390A8-A470-4C3C-81BD-F9C2724E6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495655"/>
      </p:ext>
    </p:extLst>
  </p:cSld>
  <p:clrMapOvr>
    <a:masterClrMapping/>
  </p:clrMapOvr>
  <p:transition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01F092-294D-4529-AC3E-BA07023D9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3DC87FC0-D6E5-4D5A-9F2E-730058CAC4F3}"/>
              </a:ext>
            </a:extLst>
          </p:cNvPr>
          <p:cNvSpPr txBox="1"/>
          <p:nvPr/>
        </p:nvSpPr>
        <p:spPr>
          <a:xfrm>
            <a:off x="428281" y="199434"/>
            <a:ext cx="3259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提纲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CD57894-626F-4A5E-9F8A-3E71EDD07724}"/>
              </a:ext>
            </a:extLst>
          </p:cNvPr>
          <p:cNvGrpSpPr/>
          <p:nvPr/>
        </p:nvGrpSpPr>
        <p:grpSpPr>
          <a:xfrm>
            <a:off x="2122163" y="2312043"/>
            <a:ext cx="5565569" cy="2233913"/>
            <a:chOff x="1549246" y="2295061"/>
            <a:chExt cx="5565569" cy="2233913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66D6FE42-AEE7-409F-BD38-6AC28BBB12C5}"/>
                </a:ext>
              </a:extLst>
            </p:cNvPr>
            <p:cNvGrpSpPr/>
            <p:nvPr/>
          </p:nvGrpSpPr>
          <p:grpSpPr>
            <a:xfrm>
              <a:off x="1549246" y="3167389"/>
              <a:ext cx="2323652" cy="523220"/>
              <a:chOff x="1104898" y="1549242"/>
              <a:chExt cx="2323652" cy="523220"/>
            </a:xfrm>
          </p:grpSpPr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070546FE-631B-4E94-B7AB-EF39735194C7}"/>
                  </a:ext>
                </a:extLst>
              </p:cNvPr>
              <p:cNvSpPr txBox="1"/>
              <p:nvPr/>
            </p:nvSpPr>
            <p:spPr>
              <a:xfrm>
                <a:off x="1463657" y="1549242"/>
                <a:ext cx="19648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问题背景</a:t>
                </a:r>
              </a:p>
            </p:txBody>
          </p:sp>
          <p:grpSp>
            <p:nvGrpSpPr>
              <p:cNvPr id="28" name="Google Shape;1483;p78">
                <a:extLst>
                  <a:ext uri="{FF2B5EF4-FFF2-40B4-BE49-F238E27FC236}">
                    <a16:creationId xmlns:a16="http://schemas.microsoft.com/office/drawing/2014/main" id="{7FAFB9F4-AA02-45F0-89C3-BA9E44F80C8C}"/>
                  </a:ext>
                </a:extLst>
              </p:cNvPr>
              <p:cNvGrpSpPr/>
              <p:nvPr/>
            </p:nvGrpSpPr>
            <p:grpSpPr>
              <a:xfrm>
                <a:off x="1104898" y="1661974"/>
                <a:ext cx="206582" cy="297757"/>
                <a:chOff x="5083925" y="2066350"/>
                <a:chExt cx="28825" cy="41550"/>
              </a:xfrm>
            </p:grpSpPr>
            <p:sp>
              <p:nvSpPr>
                <p:cNvPr id="29" name="Google Shape;1484;p78">
                  <a:extLst>
                    <a:ext uri="{FF2B5EF4-FFF2-40B4-BE49-F238E27FC236}">
                      <a16:creationId xmlns:a16="http://schemas.microsoft.com/office/drawing/2014/main" id="{24ADBC5F-0B51-45CB-B0FF-6E821513F4F5}"/>
                    </a:ext>
                  </a:extLst>
                </p:cNvPr>
                <p:cNvSpPr/>
                <p:nvPr/>
              </p:nvSpPr>
              <p:spPr>
                <a:xfrm>
                  <a:off x="5084050" y="2066350"/>
                  <a:ext cx="28700" cy="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" h="1662" extrusionOk="0">
                      <a:moveTo>
                        <a:pt x="52" y="1"/>
                      </a:moveTo>
                      <a:cubicBezTo>
                        <a:pt x="27" y="1"/>
                        <a:pt x="0" y="24"/>
                        <a:pt x="0" y="56"/>
                      </a:cubicBezTo>
                      <a:lnTo>
                        <a:pt x="0" y="200"/>
                      </a:lnTo>
                      <a:cubicBezTo>
                        <a:pt x="0" y="243"/>
                        <a:pt x="22" y="279"/>
                        <a:pt x="51" y="308"/>
                      </a:cubicBezTo>
                      <a:lnTo>
                        <a:pt x="700" y="791"/>
                      </a:lnTo>
                      <a:cubicBezTo>
                        <a:pt x="729" y="813"/>
                        <a:pt x="729" y="849"/>
                        <a:pt x="700" y="871"/>
                      </a:cubicBezTo>
                      <a:lnTo>
                        <a:pt x="51" y="1354"/>
                      </a:lnTo>
                      <a:cubicBezTo>
                        <a:pt x="22" y="1383"/>
                        <a:pt x="0" y="1419"/>
                        <a:pt x="0" y="1462"/>
                      </a:cubicBezTo>
                      <a:lnTo>
                        <a:pt x="0" y="1613"/>
                      </a:lnTo>
                      <a:cubicBezTo>
                        <a:pt x="0" y="1639"/>
                        <a:pt x="26" y="1661"/>
                        <a:pt x="51" y="1661"/>
                      </a:cubicBezTo>
                      <a:cubicBezTo>
                        <a:pt x="61" y="1661"/>
                        <a:pt x="71" y="1658"/>
                        <a:pt x="80" y="1649"/>
                      </a:cubicBezTo>
                      <a:lnTo>
                        <a:pt x="1111" y="878"/>
                      </a:lnTo>
                      <a:cubicBezTo>
                        <a:pt x="1147" y="856"/>
                        <a:pt x="1147" y="806"/>
                        <a:pt x="1111" y="784"/>
                      </a:cubicBezTo>
                      <a:lnTo>
                        <a:pt x="80" y="12"/>
                      </a:lnTo>
                      <a:cubicBezTo>
                        <a:pt x="72" y="4"/>
                        <a:pt x="62" y="1"/>
                        <a:pt x="52" y="1"/>
                      </a:cubicBezTo>
                      <a:close/>
                    </a:path>
                  </a:pathLst>
                </a:custGeom>
                <a:solidFill>
                  <a:srgbClr val="02409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1485;p78">
                  <a:extLst>
                    <a:ext uri="{FF2B5EF4-FFF2-40B4-BE49-F238E27FC236}">
                      <a16:creationId xmlns:a16="http://schemas.microsoft.com/office/drawing/2014/main" id="{37BBF488-1A16-4059-8F26-4529511C82AE}"/>
                    </a:ext>
                  </a:extLst>
                </p:cNvPr>
                <p:cNvSpPr/>
                <p:nvPr/>
              </p:nvSpPr>
              <p:spPr>
                <a:xfrm>
                  <a:off x="5083925" y="2081325"/>
                  <a:ext cx="8800" cy="1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" h="464" extrusionOk="0">
                      <a:moveTo>
                        <a:pt x="53" y="0"/>
                      </a:moveTo>
                      <a:cubicBezTo>
                        <a:pt x="25" y="0"/>
                        <a:pt x="0" y="24"/>
                        <a:pt x="5" y="55"/>
                      </a:cubicBezTo>
                      <a:lnTo>
                        <a:pt x="5" y="416"/>
                      </a:lnTo>
                      <a:cubicBezTo>
                        <a:pt x="5" y="442"/>
                        <a:pt x="31" y="464"/>
                        <a:pt x="56" y="464"/>
                      </a:cubicBezTo>
                      <a:cubicBezTo>
                        <a:pt x="66" y="464"/>
                        <a:pt x="76" y="460"/>
                        <a:pt x="85" y="452"/>
                      </a:cubicBezTo>
                      <a:lnTo>
                        <a:pt x="323" y="279"/>
                      </a:lnTo>
                      <a:cubicBezTo>
                        <a:pt x="352" y="257"/>
                        <a:pt x="352" y="207"/>
                        <a:pt x="323" y="185"/>
                      </a:cubicBezTo>
                      <a:lnTo>
                        <a:pt x="85" y="12"/>
                      </a:lnTo>
                      <a:cubicBezTo>
                        <a:pt x="75" y="4"/>
                        <a:pt x="63" y="0"/>
                        <a:pt x="53" y="0"/>
                      </a:cubicBezTo>
                      <a:close/>
                    </a:path>
                  </a:pathLst>
                </a:custGeom>
                <a:solidFill>
                  <a:srgbClr val="FFCC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35E55FCD-9D03-48E3-AEA1-5A12479574C3}"/>
                </a:ext>
              </a:extLst>
            </p:cNvPr>
            <p:cNvSpPr txBox="1"/>
            <p:nvPr/>
          </p:nvSpPr>
          <p:spPr>
            <a:xfrm>
              <a:off x="4271224" y="3181184"/>
              <a:ext cx="28435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犯罪预测</a:t>
              </a:r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E30ADFAD-6C0E-4268-BBCF-EC37DCF5A430}"/>
                </a:ext>
              </a:extLst>
            </p:cNvPr>
            <p:cNvCxnSpPr>
              <a:cxnSpLocks/>
            </p:cNvCxnSpPr>
            <p:nvPr/>
          </p:nvCxnSpPr>
          <p:spPr>
            <a:xfrm>
              <a:off x="4009131" y="2295061"/>
              <a:ext cx="0" cy="2233913"/>
            </a:xfrm>
            <a:prstGeom prst="line">
              <a:avLst/>
            </a:prstGeom>
            <a:ln w="19050">
              <a:solidFill>
                <a:srgbClr val="0240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49592122"/>
      </p:ext>
    </p:extLst>
  </p:cSld>
  <p:clrMapOvr>
    <a:masterClrMapping/>
  </p:clrMapOvr>
  <p:transition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181ED3-6BF2-492E-B9E9-53E7609D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E117B68-3B1D-481C-A2B3-B35D972DC919}"/>
              </a:ext>
            </a:extLst>
          </p:cNvPr>
          <p:cNvSpPr txBox="1"/>
          <p:nvPr/>
        </p:nvSpPr>
        <p:spPr>
          <a:xfrm>
            <a:off x="428281" y="199434"/>
            <a:ext cx="3259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7DE5D7-A480-CE2C-1B94-9EB36BB4D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884" y="4035203"/>
            <a:ext cx="6400808" cy="21495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02BB220-B159-EF75-6C9E-892FAAD335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7816" y="794198"/>
            <a:ext cx="4561877" cy="316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524285"/>
      </p:ext>
    </p:extLst>
  </p:cSld>
  <p:clrMapOvr>
    <a:masterClrMapping/>
  </p:clrMapOvr>
  <p:transition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006C4A1C-47C0-472A-AA63-784BC02C1D05}"/>
              </a:ext>
            </a:extLst>
          </p:cNvPr>
          <p:cNvSpPr/>
          <p:nvPr/>
        </p:nvSpPr>
        <p:spPr>
          <a:xfrm>
            <a:off x="4548926" y="1199320"/>
            <a:ext cx="4137660" cy="239268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181ED3-6BF2-492E-B9E9-53E7609D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E117B68-3B1D-481C-A2B3-B35D972DC919}"/>
              </a:ext>
            </a:extLst>
          </p:cNvPr>
          <p:cNvSpPr txBox="1"/>
          <p:nvPr/>
        </p:nvSpPr>
        <p:spPr>
          <a:xfrm>
            <a:off x="428281" y="199434"/>
            <a:ext cx="3259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E68A23F-B3BE-888E-1E4B-EBB897F5E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493" y="1586047"/>
            <a:ext cx="1642947" cy="1364861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AA98038A-6648-58BB-ADF2-D359D6420E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2377" y="5303871"/>
            <a:ext cx="2090753" cy="70961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64B723D-C990-C1BE-7F51-76F4EF8709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938" b="3525"/>
          <a:stretch/>
        </p:blipFill>
        <p:spPr>
          <a:xfrm>
            <a:off x="6354528" y="1448553"/>
            <a:ext cx="1543710" cy="150235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4859423-4350-6E56-44AB-0210EE5B09E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" r="2618"/>
          <a:stretch/>
        </p:blipFill>
        <p:spPr>
          <a:xfrm>
            <a:off x="4748318" y="1536957"/>
            <a:ext cx="1424731" cy="1463040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F69A07A2-DA7F-245C-8EFB-3A1BDA7AF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8910555"/>
              </p:ext>
            </p:extLst>
          </p:nvPr>
        </p:nvGraphicFramePr>
        <p:xfrm>
          <a:off x="4748311" y="1536957"/>
          <a:ext cx="142473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6183">
                  <a:extLst>
                    <a:ext uri="{9D8B030D-6E8A-4147-A177-3AD203B41FA5}">
                      <a16:colId xmlns:a16="http://schemas.microsoft.com/office/drawing/2014/main" val="1915463857"/>
                    </a:ext>
                  </a:extLst>
                </a:gridCol>
                <a:gridCol w="356183">
                  <a:extLst>
                    <a:ext uri="{9D8B030D-6E8A-4147-A177-3AD203B41FA5}">
                      <a16:colId xmlns:a16="http://schemas.microsoft.com/office/drawing/2014/main" val="1797366064"/>
                    </a:ext>
                  </a:extLst>
                </a:gridCol>
                <a:gridCol w="356183">
                  <a:extLst>
                    <a:ext uri="{9D8B030D-6E8A-4147-A177-3AD203B41FA5}">
                      <a16:colId xmlns:a16="http://schemas.microsoft.com/office/drawing/2014/main" val="3519684010"/>
                    </a:ext>
                  </a:extLst>
                </a:gridCol>
                <a:gridCol w="356183">
                  <a:extLst>
                    <a:ext uri="{9D8B030D-6E8A-4147-A177-3AD203B41FA5}">
                      <a16:colId xmlns:a16="http://schemas.microsoft.com/office/drawing/2014/main" val="395186201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05611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77554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742553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163638"/>
                  </a:ext>
                </a:extLst>
              </a:tr>
            </a:tbl>
          </a:graphicData>
        </a:graphic>
      </p:graphicFrame>
      <p:pic>
        <p:nvPicPr>
          <p:cNvPr id="21" name="图片 20">
            <a:extLst>
              <a:ext uri="{FF2B5EF4-FFF2-40B4-BE49-F238E27FC236}">
                <a16:creationId xmlns:a16="http://schemas.microsoft.com/office/drawing/2014/main" id="{E38C1931-4BE1-21FF-6C3E-BBADC7536A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" y="1183004"/>
            <a:ext cx="3678189" cy="4649231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DFAE9D0A-8654-B931-8CC9-CEE3BD6518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03414" y="4361544"/>
            <a:ext cx="828681" cy="852494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05137E38-ABB1-4498-73CF-9913814C34C9}"/>
              </a:ext>
            </a:extLst>
          </p:cNvPr>
          <p:cNvSpPr txBox="1"/>
          <p:nvPr/>
        </p:nvSpPr>
        <p:spPr>
          <a:xfrm>
            <a:off x="6063758" y="31358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历史数据</a:t>
            </a:r>
          </a:p>
        </p:txBody>
      </p:sp>
      <p:sp>
        <p:nvSpPr>
          <p:cNvPr id="25" name="箭头: 下 24">
            <a:extLst>
              <a:ext uri="{FF2B5EF4-FFF2-40B4-BE49-F238E27FC236}">
                <a16:creationId xmlns:a16="http://schemas.microsoft.com/office/drawing/2014/main" id="{40CEFCB7-5A80-F584-A7DC-C78E2D7902BC}"/>
              </a:ext>
            </a:extLst>
          </p:cNvPr>
          <p:cNvSpPr/>
          <p:nvPr/>
        </p:nvSpPr>
        <p:spPr>
          <a:xfrm>
            <a:off x="6431847" y="3781951"/>
            <a:ext cx="371817" cy="5029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3B018AE-1644-ED34-4709-C06553F3CD6F}"/>
              </a:ext>
            </a:extLst>
          </p:cNvPr>
          <p:cNvSpPr txBox="1"/>
          <p:nvPr/>
        </p:nvSpPr>
        <p:spPr>
          <a:xfrm>
            <a:off x="7171754" y="4380541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犯罪数量</a:t>
            </a:r>
            <a:endParaRPr lang="en-US" altLang="zh-CN" dirty="0"/>
          </a:p>
          <a:p>
            <a:r>
              <a:rPr lang="zh-CN" altLang="en-US" dirty="0"/>
              <a:t>犯罪发生概率</a:t>
            </a:r>
            <a:endParaRPr lang="en-US" altLang="zh-CN" dirty="0"/>
          </a:p>
          <a:p>
            <a:r>
              <a:rPr lang="en-US" altLang="zh-CN" dirty="0"/>
              <a:t>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039950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181ED3-6BF2-492E-B9E9-53E7609D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E117B68-3B1D-481C-A2B3-B35D972DC919}"/>
              </a:ext>
            </a:extLst>
          </p:cNvPr>
          <p:cNvSpPr txBox="1"/>
          <p:nvPr/>
        </p:nvSpPr>
        <p:spPr>
          <a:xfrm>
            <a:off x="428281" y="199434"/>
            <a:ext cx="3259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543FD23-A3CF-4405-AD43-EBAA8C2D9156}"/>
              </a:ext>
            </a:extLst>
          </p:cNvPr>
          <p:cNvGrpSpPr/>
          <p:nvPr/>
        </p:nvGrpSpPr>
        <p:grpSpPr>
          <a:xfrm>
            <a:off x="366939" y="1179044"/>
            <a:ext cx="8410121" cy="2197021"/>
            <a:chOff x="370390" y="1000293"/>
            <a:chExt cx="8403220" cy="337850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E31EA65-31B9-4B54-A58A-4EBBFEA6BA72}"/>
                </a:ext>
              </a:extLst>
            </p:cNvPr>
            <p:cNvSpPr/>
            <p:nvPr/>
          </p:nvSpPr>
          <p:spPr>
            <a:xfrm>
              <a:off x="370390" y="1645425"/>
              <a:ext cx="8403220" cy="2733368"/>
            </a:xfrm>
            <a:prstGeom prst="rect">
              <a:avLst/>
            </a:prstGeom>
            <a:noFill/>
            <a:ln w="19050">
              <a:solidFill>
                <a:srgbClr val="02409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088F5C7-426E-4D5C-A195-80BE4C010752}"/>
                </a:ext>
              </a:extLst>
            </p:cNvPr>
            <p:cNvSpPr/>
            <p:nvPr/>
          </p:nvSpPr>
          <p:spPr>
            <a:xfrm>
              <a:off x="370390" y="1000293"/>
              <a:ext cx="1124113" cy="645131"/>
            </a:xfrm>
            <a:prstGeom prst="rect">
              <a:avLst/>
            </a:prstGeom>
            <a:solidFill>
              <a:srgbClr val="02409A"/>
            </a:solidFill>
            <a:ln w="19050">
              <a:solidFill>
                <a:srgbClr val="02409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/>
                <a:t>挑战</a:t>
              </a:r>
            </a:p>
          </p:txBody>
        </p:sp>
        <p:sp>
          <p:nvSpPr>
            <p:cNvPr id="17" name="页脚占位符 2">
              <a:extLst>
                <a:ext uri="{FF2B5EF4-FFF2-40B4-BE49-F238E27FC236}">
                  <a16:creationId xmlns:a16="http://schemas.microsoft.com/office/drawing/2014/main" id="{E7BE83C9-9843-4A5E-AFAF-CFB64BE284AC}"/>
                </a:ext>
              </a:extLst>
            </p:cNvPr>
            <p:cNvSpPr txBox="1">
              <a:spLocks/>
            </p:cNvSpPr>
            <p:nvPr/>
          </p:nvSpPr>
          <p:spPr>
            <a:xfrm>
              <a:off x="487404" y="1783073"/>
              <a:ext cx="8077287" cy="1479792"/>
            </a:xfrm>
            <a:prstGeom prst="rect">
              <a:avLst/>
            </a:prstGeom>
          </p:spPr>
          <p:txBody>
            <a:bodyPr vert="horz" lIns="91440" tIns="45720" rIns="91440" bIns="45720" rtlCol="0" anchor="t" anchorCtr="0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34000" indent="-457200" algn="l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en-US" altLang="zh-CN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199B14AF-7526-4645-B9DA-EE3449607720}"/>
              </a:ext>
            </a:extLst>
          </p:cNvPr>
          <p:cNvSpPr txBox="1"/>
          <p:nvPr/>
        </p:nvSpPr>
        <p:spPr>
          <a:xfrm>
            <a:off x="1796664" y="2001528"/>
            <a:ext cx="605193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1D2129"/>
                </a:solidFill>
                <a:effectLst/>
                <a:latin typeface="PingFangSC-Regular"/>
              </a:rPr>
              <a:t>犯罪的时空动态性，犯罪事件在时空域上的分布不均匀</a:t>
            </a:r>
            <a:endParaRPr lang="en-US" altLang="zh-CN" b="1" dirty="0">
              <a:solidFill>
                <a:srgbClr val="1D2129"/>
              </a:solidFill>
              <a:latin typeface="PingFangSC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1D2129"/>
                </a:solidFill>
                <a:effectLst/>
                <a:latin typeface="PingFangSC-Regular"/>
              </a:rPr>
              <a:t>不同类型的犯罪之间的时间演变依赖性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5A44EA9B-D76A-43F5-BCA6-8627FA81EE07}"/>
              </a:ext>
            </a:extLst>
          </p:cNvPr>
          <p:cNvGrpSpPr/>
          <p:nvPr/>
        </p:nvGrpSpPr>
        <p:grpSpPr>
          <a:xfrm>
            <a:off x="366939" y="3572098"/>
            <a:ext cx="8410121" cy="2197021"/>
            <a:chOff x="370390" y="1000293"/>
            <a:chExt cx="8403220" cy="3378500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895A63AC-40AB-464C-A24C-E727126D8C3F}"/>
                </a:ext>
              </a:extLst>
            </p:cNvPr>
            <p:cNvSpPr/>
            <p:nvPr/>
          </p:nvSpPr>
          <p:spPr>
            <a:xfrm>
              <a:off x="370390" y="1645425"/>
              <a:ext cx="8403220" cy="2733368"/>
            </a:xfrm>
            <a:prstGeom prst="rect">
              <a:avLst/>
            </a:prstGeom>
            <a:noFill/>
            <a:ln w="19050">
              <a:solidFill>
                <a:srgbClr val="02409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F915F368-0DF7-4F7D-8330-68008D969540}"/>
                </a:ext>
              </a:extLst>
            </p:cNvPr>
            <p:cNvSpPr/>
            <p:nvPr/>
          </p:nvSpPr>
          <p:spPr>
            <a:xfrm>
              <a:off x="370390" y="1000293"/>
              <a:ext cx="1124113" cy="645131"/>
            </a:xfrm>
            <a:prstGeom prst="rect">
              <a:avLst/>
            </a:prstGeom>
            <a:solidFill>
              <a:srgbClr val="02409A"/>
            </a:solidFill>
            <a:ln w="19050">
              <a:solidFill>
                <a:srgbClr val="02409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/>
                <a:t>贡献</a:t>
              </a:r>
            </a:p>
          </p:txBody>
        </p:sp>
        <p:sp>
          <p:nvSpPr>
            <p:cNvPr id="31" name="页脚占位符 2">
              <a:extLst>
                <a:ext uri="{FF2B5EF4-FFF2-40B4-BE49-F238E27FC236}">
                  <a16:creationId xmlns:a16="http://schemas.microsoft.com/office/drawing/2014/main" id="{812B5A69-47FF-45BC-8535-1CB265076656}"/>
                </a:ext>
              </a:extLst>
            </p:cNvPr>
            <p:cNvSpPr txBox="1">
              <a:spLocks/>
            </p:cNvSpPr>
            <p:nvPr/>
          </p:nvSpPr>
          <p:spPr>
            <a:xfrm>
              <a:off x="487404" y="1783073"/>
              <a:ext cx="8077287" cy="1479792"/>
            </a:xfrm>
            <a:prstGeom prst="rect">
              <a:avLst/>
            </a:prstGeom>
          </p:spPr>
          <p:txBody>
            <a:bodyPr vert="horz" lIns="91440" tIns="45720" rIns="91440" bIns="45720" rtlCol="0" anchor="t" anchorCtr="0"/>
            <a:lstStyle>
              <a:defPPr>
                <a:defRPr lang="en-US"/>
              </a:defPPr>
              <a:lvl1pPr marL="0" algn="ctr" defTabSz="4572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34000" indent="-457200" algn="l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en-US" altLang="zh-CN" sz="1800" dirty="0">
                <a:solidFill>
                  <a:schemeClr val="tx1"/>
                </a:solidFill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AD9CBA65-CE58-48F1-A0E4-5CF1991B93C5}"/>
              </a:ext>
            </a:extLst>
          </p:cNvPr>
          <p:cNvSpPr txBox="1"/>
          <p:nvPr/>
        </p:nvSpPr>
        <p:spPr>
          <a:xfrm>
            <a:off x="1338607" y="4412546"/>
            <a:ext cx="6509992" cy="879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捕捉犯罪的</a:t>
            </a:r>
            <a:r>
              <a:rPr lang="zh-CN" altLang="en-US" b="1" dirty="0">
                <a:solidFill>
                  <a:srgbClr val="FF0000"/>
                </a:solidFill>
              </a:rPr>
              <a:t>时空动态</a:t>
            </a:r>
            <a:r>
              <a:rPr lang="zh-CN" altLang="en-US" b="1" dirty="0"/>
              <a:t>，并意识到固有的</a:t>
            </a:r>
            <a:r>
              <a:rPr lang="zh-CN" altLang="en-US" b="1" dirty="0">
                <a:solidFill>
                  <a:srgbClr val="FF0000"/>
                </a:solidFill>
              </a:rPr>
              <a:t>跨类型犯罪</a:t>
            </a:r>
            <a:r>
              <a:rPr lang="zh-CN" altLang="en-US" b="1" dirty="0"/>
              <a:t>影响。</a:t>
            </a:r>
            <a:r>
              <a:rPr lang="zh-CN" altLang="en-US" b="1" dirty="0">
                <a:latin typeface="+mn-ea"/>
              </a:rPr>
              <a:t>从而有效对犯罪类型的依赖表征进行编码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803137128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01F092-294D-4529-AC3E-BA07023D9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3DC87FC0-D6E5-4D5A-9F2E-730058CAC4F3}"/>
              </a:ext>
            </a:extLst>
          </p:cNvPr>
          <p:cNvSpPr txBox="1"/>
          <p:nvPr/>
        </p:nvSpPr>
        <p:spPr>
          <a:xfrm>
            <a:off x="428281" y="199434"/>
            <a:ext cx="3259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提纲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CD57894-626F-4A5E-9F8A-3E71EDD07724}"/>
              </a:ext>
            </a:extLst>
          </p:cNvPr>
          <p:cNvGrpSpPr/>
          <p:nvPr/>
        </p:nvGrpSpPr>
        <p:grpSpPr>
          <a:xfrm>
            <a:off x="2122163" y="2348556"/>
            <a:ext cx="5772155" cy="2233913"/>
            <a:chOff x="1549246" y="2331574"/>
            <a:chExt cx="5772155" cy="2233913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66D6FE42-AEE7-409F-BD38-6AC28BBB12C5}"/>
                </a:ext>
              </a:extLst>
            </p:cNvPr>
            <p:cNvGrpSpPr/>
            <p:nvPr/>
          </p:nvGrpSpPr>
          <p:grpSpPr>
            <a:xfrm>
              <a:off x="1549246" y="3167389"/>
              <a:ext cx="1830406" cy="523220"/>
              <a:chOff x="1104898" y="1549242"/>
              <a:chExt cx="1830406" cy="523220"/>
            </a:xfrm>
          </p:grpSpPr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070546FE-631B-4E94-B7AB-EF39735194C7}"/>
                  </a:ext>
                </a:extLst>
              </p:cNvPr>
              <p:cNvSpPr txBox="1"/>
              <p:nvPr/>
            </p:nvSpPr>
            <p:spPr>
              <a:xfrm>
                <a:off x="1463658" y="1549242"/>
                <a:ext cx="14716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b="1" spc="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 </a:t>
                </a:r>
                <a:r>
                  <a:rPr lang="zh-CN" altLang="en-US" sz="2800" b="1" spc="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算法</a:t>
                </a:r>
              </a:p>
            </p:txBody>
          </p:sp>
          <p:grpSp>
            <p:nvGrpSpPr>
              <p:cNvPr id="28" name="Google Shape;1483;p78">
                <a:extLst>
                  <a:ext uri="{FF2B5EF4-FFF2-40B4-BE49-F238E27FC236}">
                    <a16:creationId xmlns:a16="http://schemas.microsoft.com/office/drawing/2014/main" id="{7FAFB9F4-AA02-45F0-89C3-BA9E44F80C8C}"/>
                  </a:ext>
                </a:extLst>
              </p:cNvPr>
              <p:cNvGrpSpPr/>
              <p:nvPr/>
            </p:nvGrpSpPr>
            <p:grpSpPr>
              <a:xfrm>
                <a:off x="1104898" y="1661974"/>
                <a:ext cx="206582" cy="297757"/>
                <a:chOff x="5083925" y="2066350"/>
                <a:chExt cx="28825" cy="41550"/>
              </a:xfrm>
            </p:grpSpPr>
            <p:sp>
              <p:nvSpPr>
                <p:cNvPr id="29" name="Google Shape;1484;p78">
                  <a:extLst>
                    <a:ext uri="{FF2B5EF4-FFF2-40B4-BE49-F238E27FC236}">
                      <a16:creationId xmlns:a16="http://schemas.microsoft.com/office/drawing/2014/main" id="{24ADBC5F-0B51-45CB-B0FF-6E821513F4F5}"/>
                    </a:ext>
                  </a:extLst>
                </p:cNvPr>
                <p:cNvSpPr/>
                <p:nvPr/>
              </p:nvSpPr>
              <p:spPr>
                <a:xfrm>
                  <a:off x="5084050" y="2066350"/>
                  <a:ext cx="28700" cy="4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" h="1662" extrusionOk="0">
                      <a:moveTo>
                        <a:pt x="52" y="1"/>
                      </a:moveTo>
                      <a:cubicBezTo>
                        <a:pt x="27" y="1"/>
                        <a:pt x="0" y="24"/>
                        <a:pt x="0" y="56"/>
                      </a:cubicBezTo>
                      <a:lnTo>
                        <a:pt x="0" y="200"/>
                      </a:lnTo>
                      <a:cubicBezTo>
                        <a:pt x="0" y="243"/>
                        <a:pt x="22" y="279"/>
                        <a:pt x="51" y="308"/>
                      </a:cubicBezTo>
                      <a:lnTo>
                        <a:pt x="700" y="791"/>
                      </a:lnTo>
                      <a:cubicBezTo>
                        <a:pt x="729" y="813"/>
                        <a:pt x="729" y="849"/>
                        <a:pt x="700" y="871"/>
                      </a:cubicBezTo>
                      <a:lnTo>
                        <a:pt x="51" y="1354"/>
                      </a:lnTo>
                      <a:cubicBezTo>
                        <a:pt x="22" y="1383"/>
                        <a:pt x="0" y="1419"/>
                        <a:pt x="0" y="1462"/>
                      </a:cubicBezTo>
                      <a:lnTo>
                        <a:pt x="0" y="1613"/>
                      </a:lnTo>
                      <a:cubicBezTo>
                        <a:pt x="0" y="1639"/>
                        <a:pt x="26" y="1661"/>
                        <a:pt x="51" y="1661"/>
                      </a:cubicBezTo>
                      <a:cubicBezTo>
                        <a:pt x="61" y="1661"/>
                        <a:pt x="71" y="1658"/>
                        <a:pt x="80" y="1649"/>
                      </a:cubicBezTo>
                      <a:lnTo>
                        <a:pt x="1111" y="878"/>
                      </a:lnTo>
                      <a:cubicBezTo>
                        <a:pt x="1147" y="856"/>
                        <a:pt x="1147" y="806"/>
                        <a:pt x="1111" y="784"/>
                      </a:cubicBezTo>
                      <a:lnTo>
                        <a:pt x="80" y="12"/>
                      </a:lnTo>
                      <a:cubicBezTo>
                        <a:pt x="72" y="4"/>
                        <a:pt x="62" y="1"/>
                        <a:pt x="52" y="1"/>
                      </a:cubicBezTo>
                      <a:close/>
                    </a:path>
                  </a:pathLst>
                </a:custGeom>
                <a:solidFill>
                  <a:srgbClr val="02409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1485;p78">
                  <a:extLst>
                    <a:ext uri="{FF2B5EF4-FFF2-40B4-BE49-F238E27FC236}">
                      <a16:creationId xmlns:a16="http://schemas.microsoft.com/office/drawing/2014/main" id="{37BBF488-1A16-4059-8F26-4529511C82AE}"/>
                    </a:ext>
                  </a:extLst>
                </p:cNvPr>
                <p:cNvSpPr/>
                <p:nvPr/>
              </p:nvSpPr>
              <p:spPr>
                <a:xfrm>
                  <a:off x="5083925" y="2081325"/>
                  <a:ext cx="8800" cy="1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" h="464" extrusionOk="0">
                      <a:moveTo>
                        <a:pt x="53" y="0"/>
                      </a:moveTo>
                      <a:cubicBezTo>
                        <a:pt x="25" y="0"/>
                        <a:pt x="0" y="24"/>
                        <a:pt x="5" y="55"/>
                      </a:cubicBezTo>
                      <a:lnTo>
                        <a:pt x="5" y="416"/>
                      </a:lnTo>
                      <a:cubicBezTo>
                        <a:pt x="5" y="442"/>
                        <a:pt x="31" y="464"/>
                        <a:pt x="56" y="464"/>
                      </a:cubicBezTo>
                      <a:cubicBezTo>
                        <a:pt x="66" y="464"/>
                        <a:pt x="76" y="460"/>
                        <a:pt x="85" y="452"/>
                      </a:cubicBezTo>
                      <a:lnTo>
                        <a:pt x="323" y="279"/>
                      </a:lnTo>
                      <a:cubicBezTo>
                        <a:pt x="352" y="257"/>
                        <a:pt x="352" y="207"/>
                        <a:pt x="323" y="185"/>
                      </a:cubicBezTo>
                      <a:lnTo>
                        <a:pt x="85" y="12"/>
                      </a:lnTo>
                      <a:cubicBezTo>
                        <a:pt x="75" y="4"/>
                        <a:pt x="63" y="0"/>
                        <a:pt x="53" y="0"/>
                      </a:cubicBezTo>
                      <a:close/>
                    </a:path>
                  </a:pathLst>
                </a:custGeom>
                <a:solidFill>
                  <a:srgbClr val="FFCC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B122D93-9830-4131-886A-16CBB3F17B29}"/>
                </a:ext>
              </a:extLst>
            </p:cNvPr>
            <p:cNvSpPr txBox="1"/>
            <p:nvPr/>
          </p:nvSpPr>
          <p:spPr>
            <a:xfrm>
              <a:off x="4426209" y="4103822"/>
              <a:ext cx="2895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sz="2400" b="1" spc="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E02492D-66B2-4D59-9B1D-A1740FF47339}"/>
                </a:ext>
              </a:extLst>
            </p:cNvPr>
            <p:cNvSpPr txBox="1"/>
            <p:nvPr/>
          </p:nvSpPr>
          <p:spPr>
            <a:xfrm>
              <a:off x="4518121" y="3198166"/>
              <a:ext cx="22704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模型设计思路</a:t>
              </a:r>
              <a:endParaRPr lang="en-US" altLang="zh-CN" sz="2400" b="1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E30ADFAD-6C0E-4268-BBCF-EC37DCF5A430}"/>
                </a:ext>
              </a:extLst>
            </p:cNvPr>
            <p:cNvCxnSpPr>
              <a:cxnSpLocks/>
            </p:cNvCxnSpPr>
            <p:nvPr/>
          </p:nvCxnSpPr>
          <p:spPr>
            <a:xfrm>
              <a:off x="3999083" y="2331574"/>
              <a:ext cx="0" cy="2233913"/>
            </a:xfrm>
            <a:prstGeom prst="line">
              <a:avLst/>
            </a:prstGeom>
            <a:ln w="19050">
              <a:solidFill>
                <a:srgbClr val="0240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98932917"/>
      </p:ext>
    </p:extLst>
  </p:cSld>
  <p:clrMapOvr>
    <a:masterClrMapping/>
  </p:clrMapOvr>
  <p:transition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181ED3-6BF2-492E-B9E9-53E7609D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8B63E00-39B6-47D2-8CFA-7A245C8A13D7}"/>
              </a:ext>
            </a:extLst>
          </p:cNvPr>
          <p:cNvSpPr txBox="1"/>
          <p:nvPr/>
        </p:nvSpPr>
        <p:spPr>
          <a:xfrm>
            <a:off x="428281" y="199434"/>
            <a:ext cx="3259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算法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</a:t>
            </a: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总览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D3F5FB55-59AC-6B7F-599C-626C92A16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504" y="839591"/>
            <a:ext cx="5644669" cy="5178817"/>
          </a:xfrm>
          <a:prstGeom prst="rect">
            <a:avLst/>
          </a:prstGeom>
        </p:spPr>
      </p:pic>
      <p:sp>
        <p:nvSpPr>
          <p:cNvPr id="3" name="右箭头 2">
            <a:extLst>
              <a:ext uri="{FF2B5EF4-FFF2-40B4-BE49-F238E27FC236}">
                <a16:creationId xmlns:a16="http://schemas.microsoft.com/office/drawing/2014/main" id="{38252B31-803D-9BA2-DB9E-5BD466AC1817}"/>
              </a:ext>
            </a:extLst>
          </p:cNvPr>
          <p:cNvSpPr/>
          <p:nvPr/>
        </p:nvSpPr>
        <p:spPr>
          <a:xfrm rot="10800000">
            <a:off x="7355046" y="1655180"/>
            <a:ext cx="1212976" cy="335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98E49C9F-C5C2-F453-E471-2A8507DF82F2}"/>
                  </a:ext>
                </a:extLst>
              </p:cNvPr>
              <p:cNvSpPr txBox="1"/>
              <p:nvPr/>
            </p:nvSpPr>
            <p:spPr>
              <a:xfrm>
                <a:off x="5675534" y="1284950"/>
                <a:ext cx="4572000" cy="3702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b="1" smtClean="0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zh-CN" altLang="en-US" b="0" i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𝐶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98E49C9F-C5C2-F453-E471-2A8507DF82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534" y="1284950"/>
                <a:ext cx="4572000" cy="37023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右箭头 4">
            <a:extLst>
              <a:ext uri="{FF2B5EF4-FFF2-40B4-BE49-F238E27FC236}">
                <a16:creationId xmlns:a16="http://schemas.microsoft.com/office/drawing/2014/main" id="{3491EC2A-7DDA-A7BB-634A-FA48E49EDA55}"/>
              </a:ext>
            </a:extLst>
          </p:cNvPr>
          <p:cNvSpPr/>
          <p:nvPr/>
        </p:nvSpPr>
        <p:spPr>
          <a:xfrm>
            <a:off x="7355046" y="4699322"/>
            <a:ext cx="1212976" cy="335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3D5D102-78FA-A922-773E-72296F55FD7B}"/>
                  </a:ext>
                </a:extLst>
              </p:cNvPr>
              <p:cNvSpPr txBox="1"/>
              <p:nvPr/>
            </p:nvSpPr>
            <p:spPr>
              <a:xfrm>
                <a:off x="5589906" y="4329092"/>
                <a:ext cx="4988688" cy="3702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b="1">
                              <a:latin typeface="Cambria Math" panose="02040503050406030204" pitchFamily="18" charset="0"/>
                            </a:rPr>
                            <m:t>𝐗</m:t>
                          </m:r>
                        </m:e>
                        <m:sup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</m:sSup>
                      <m:r>
                        <a:rPr lang="zh-CN" altLang="en-US" b="0" i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zh-CN" altLang="en-US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zh-CN" altLang="en-US" b="0" i="0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zh-CN" altLang="en-US" b="0" i="1">
                              <a:latin typeface="Cambria Math" panose="02040503050406030204" pitchFamily="18" charset="0"/>
                            </a:rPr>
                            <m:t>𝐶</m:t>
                          </m:r>
                        </m:sup>
                      </m:sSup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A3D5D102-78FA-A922-773E-72296F55FD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9906" y="4329092"/>
                <a:ext cx="4988688" cy="37023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1933393"/>
      </p:ext>
    </p:extLst>
  </p:cSld>
  <p:clrMapOvr>
    <a:masterClrMapping/>
  </p:clrMapOvr>
  <p:transition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0181ED3-6BF2-492E-B9E9-53E7609D1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5E12F-523A-4D75-95A2-779F57F5D9E2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8B63E00-39B6-47D2-8CFA-7A245C8A13D7}"/>
              </a:ext>
            </a:extLst>
          </p:cNvPr>
          <p:cNvSpPr txBox="1"/>
          <p:nvPr/>
        </p:nvSpPr>
        <p:spPr>
          <a:xfrm>
            <a:off x="428281" y="199434"/>
            <a:ext cx="7610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算法</a:t>
            </a:r>
            <a:r>
              <a:rPr lang="en-US" altLang="zh-CN" sz="2800" b="1" spc="20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</a:rPr>
              <a:t>-Type-aware Crime Embedding Layer</a:t>
            </a:r>
            <a:endParaRPr lang="zh-CN" altLang="en-US" sz="2800" b="1" spc="20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ADE78E5-34E3-0EDC-22D5-2EC6AF488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60" y="968475"/>
            <a:ext cx="6606879" cy="161630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255C2554-C98D-7AFA-9614-DBAEB97C79A9}"/>
                  </a:ext>
                </a:extLst>
              </p:cNvPr>
              <p:cNvSpPr txBox="1"/>
              <p:nvPr/>
            </p:nvSpPr>
            <p:spPr>
              <a:xfrm>
                <a:off x="833376" y="2627752"/>
                <a:ext cx="7610818" cy="37393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b="1" dirty="0"/>
                  <a:t>时空建图</a:t>
                </a:r>
                <a14:m>
                  <m:oMath xmlns:m="http://schemas.openxmlformats.org/officeDocument/2006/math">
                    <m:r>
                      <a:rPr lang="en-US" altLang="zh-CN" sz="1800" i="1" kern="10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𝐺</m:t>
                    </m:r>
                    <m:r>
                      <a:rPr lang="en-US" altLang="zh-CN" sz="1800" i="1" kern="10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=(</m:t>
                    </m:r>
                    <m:r>
                      <a:rPr lang="en-US" altLang="zh-CN" sz="1800" i="1" kern="10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𝒱</m:t>
                    </m:r>
                    <m:r>
                      <a:rPr lang="en-US" altLang="zh-CN" sz="1800" i="1" kern="10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altLang="zh-CN" sz="1800" i="1" kern="10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ℰ</m:t>
                    </m:r>
                    <m:r>
                      <a:rPr lang="en-US" altLang="zh-CN" sz="1800" i="1" kern="10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kumimoji="1" lang="zh-CN" altLang="en-US" dirty="0"/>
                  <a:t>：</a:t>
                </a:r>
                <a:endParaRPr kumimoji="1" lang="en-US" altLang="zh-CN" dirty="0"/>
              </a:p>
              <a:p>
                <a:pPr lvl="1"/>
                <a:r>
                  <a:rPr kumimoji="1" lang="en-US" altLang="zh-CN" dirty="0"/>
                  <a:t>	</a:t>
                </a:r>
                <a:r>
                  <a:rPr kumimoji="1" lang="zh-CN" altLang="en-US" dirty="0"/>
                  <a:t>同一个时间片，定义</a:t>
                </a:r>
                <a14:m>
                  <m:oMath xmlns:m="http://schemas.openxmlformats.org/officeDocument/2006/math">
                    <m:r>
                      <a:rPr lang="en-US" altLang="zh-CN" i="1" kern="10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𝑆</m:t>
                    </m:r>
                    <m:r>
                      <a:rPr lang="en-US" altLang="zh-CN" i="1" kern="10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altLang="zh-CN" i="1" kern="10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𝑆</m:t>
                    </m:r>
                  </m:oMath>
                </a14:m>
                <a:r>
                  <a:rPr lang="zh-CN" altLang="en-US" kern="100" dirty="0">
                    <a:effectLst/>
                    <a:latin typeface="+mn-ea"/>
                    <a:cs typeface="Times New Roman" panose="02020603050405020304" pitchFamily="18" charset="0"/>
                  </a:rPr>
                  <a:t>（</a:t>
                </a:r>
                <a14:m>
                  <m:oMath xmlns:m="http://schemas.openxmlformats.org/officeDocument/2006/math">
                    <m:r>
                      <a:rPr lang="en-US" altLang="zh-CN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𝑆</m:t>
                    </m:r>
                  </m:oMath>
                </a14:m>
                <a:r>
                  <a:rPr lang="zh-CN" altLang="en-US" kern="100" dirty="0">
                    <a:latin typeface="+mn-ea"/>
                    <a:cs typeface="Times New Roman" panose="02020603050405020304" pitchFamily="18" charset="0"/>
                  </a:rPr>
                  <a:t>为超参数</a:t>
                </a:r>
                <a:r>
                  <a:rPr lang="zh-CN" altLang="en-US" kern="100" dirty="0">
                    <a:effectLst/>
                    <a:latin typeface="+mn-ea"/>
                    <a:cs typeface="Times New Roman" panose="02020603050405020304" pitchFamily="18" charset="0"/>
                  </a:rPr>
                  <a:t>）的格子规模，网格内的都为邻居，对于两个格子之间有一条边。</a:t>
                </a:r>
                <a:endParaRPr lang="en-US" altLang="zh-CN" kern="100" dirty="0">
                  <a:effectLst/>
                  <a:latin typeface="+mn-ea"/>
                  <a:cs typeface="Times New Roman" panose="02020603050405020304" pitchFamily="18" charset="0"/>
                </a:endParaRPr>
              </a:p>
              <a:p>
                <a:pPr lvl="1"/>
                <a:r>
                  <a:rPr lang="en-US" altLang="zh-CN" kern="100" dirty="0">
                    <a:latin typeface="+mn-ea"/>
                    <a:cs typeface="Times New Roman" panose="02020603050405020304" pitchFamily="18" charset="0"/>
                  </a:rPr>
                  <a:t>	</a:t>
                </a:r>
                <a:r>
                  <a:rPr lang="zh-CN" altLang="en-US" kern="100" dirty="0">
                    <a:latin typeface="+mn-ea"/>
                    <a:cs typeface="Times New Roman" panose="02020603050405020304" pitchFamily="18" charset="0"/>
                  </a:rPr>
                  <a:t>对于相邻时间片，相同的格子进行连边，同时对于邻居格子也进行连边。</a:t>
                </a:r>
                <a:endParaRPr lang="en-US" altLang="zh-CN" kern="100" dirty="0">
                  <a:latin typeface="+mn-ea"/>
                  <a:cs typeface="Times New Roman" panose="02020603050405020304" pitchFamily="18" charset="0"/>
                </a:endParaRPr>
              </a:p>
              <a:p>
                <a:endParaRPr lang="en-US" altLang="zh-CN" kern="100" dirty="0">
                  <a:effectLst/>
                  <a:latin typeface="+mn-ea"/>
                  <a:cs typeface="Times New Roman" panose="02020603050405020304" pitchFamily="18" charset="0"/>
                </a:endParaRPr>
              </a:p>
              <a:p>
                <a:r>
                  <a:rPr lang="en" altLang="zh-CN" b="1" kern="100" dirty="0">
                    <a:effectLst/>
                    <a:latin typeface="+mn-ea"/>
                    <a:cs typeface="Times New Roman" panose="02020603050405020304" pitchFamily="18" charset="0"/>
                  </a:rPr>
                  <a:t>Type-aware Crime Embedding</a:t>
                </a:r>
                <a:r>
                  <a:rPr lang="zh-CN" altLang="en-US" kern="100" dirty="0">
                    <a:effectLst/>
                    <a:latin typeface="+mn-ea"/>
                    <a:cs typeface="Times New Roman" panose="02020603050405020304" pitchFamily="18" charset="0"/>
                  </a:rPr>
                  <a:t>：</a:t>
                </a:r>
                <a:endParaRPr lang="en-US" altLang="zh-CN" kern="100" dirty="0">
                  <a:effectLst/>
                  <a:latin typeface="+mn-ea"/>
                  <a:cs typeface="Times New Roman" panose="02020603050405020304" pitchFamily="18" charset="0"/>
                </a:endParaRPr>
              </a:p>
              <a:p>
                <a:r>
                  <a:rPr lang="en-US" altLang="zh-CN" kern="100" dirty="0">
                    <a:latin typeface="+mn-ea"/>
                    <a:cs typeface="Times New Roman" panose="02020603050405020304" pitchFamily="18" charset="0"/>
                  </a:rPr>
                  <a:t>		</a:t>
                </a:r>
                <a:r>
                  <a:rPr lang="zh-CN" altLang="en-US" b="0" i="0" dirty="0">
                    <a:solidFill>
                      <a:srgbClr val="1D2129"/>
                    </a:solidFill>
                    <a:effectLst/>
                    <a:latin typeface="+mn-ea"/>
                  </a:rPr>
                  <a:t>考虑到动态环境中跨类型犯罪的影响，使用多个时间感知嵌入来</a:t>
                </a:r>
                <a:r>
                  <a:rPr lang="en-US" altLang="zh-CN" b="0" i="0" dirty="0">
                    <a:solidFill>
                      <a:srgbClr val="1D2129"/>
                    </a:solidFill>
                    <a:effectLst/>
                    <a:latin typeface="+mn-ea"/>
                  </a:rPr>
                  <a:t>	</a:t>
                </a:r>
                <a:r>
                  <a:rPr lang="zh-CN" altLang="en-US" b="0" i="0" dirty="0">
                    <a:solidFill>
                      <a:srgbClr val="1D2129"/>
                    </a:solidFill>
                    <a:effectLst/>
                    <a:latin typeface="+mn-ea"/>
                  </a:rPr>
                  <a:t>描述一个区域</a:t>
                </a:r>
                <a14:m>
                  <m:oMath xmlns:m="http://schemas.openxmlformats.org/officeDocument/2006/math">
                    <m:r>
                      <a:rPr lang="en" altLang="zh-CN" b="0" i="1" dirty="0" smtClean="0">
                        <a:solidFill>
                          <a:srgbClr val="1D2129"/>
                        </a:solidFill>
                        <a:effectLst/>
                        <a:latin typeface="Cambria Math" panose="02040503050406030204" pitchFamily="18" charset="0"/>
                      </a:rPr>
                      <m:t>𝑟</m:t>
                    </m:r>
                    <m:r>
                      <a:rPr lang="zh-CN" altLang="en-US" b="0" i="0" dirty="0" smtClean="0">
                        <a:solidFill>
                          <a:srgbClr val="1D2129"/>
                        </a:solidFill>
                        <a:effectLst/>
                        <a:latin typeface="Cambria Math" panose="02040503050406030204" pitchFamily="18" charset="0"/>
                        <a:ea typeface="PingFangSC-Regular" panose="020B0400000000000000" pitchFamily="34" charset="-122"/>
                      </a:rPr>
                      <m:t>：</m:t>
                    </m:r>
                    <m:sSubSup>
                      <m:sSub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1" i="1">
                            <a:latin typeface="Cambria Math" panose="02040503050406030204" pitchFamily="18" charset="0"/>
                          </a:rPr>
                          <m:t>𝐄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  <m:r>
                      <a:rPr lang="en-US" altLang="zh-CN" i="1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zh-CN" altLang="en-US" dirty="0"/>
                  <a:t>，具体而言</a:t>
                </a:r>
                <a:endParaRPr lang="en-US" altLang="zh-C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CN" altLang="zh-CN" sz="18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̅"/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𝐗</m:t>
                              </m:r>
                            </m:e>
                          </m:acc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𝑟</m:t>
                          </m:r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𝐗</m:t>
                              </m:r>
                            </m:e>
                            <m:sub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sub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p>
                          </m:sSub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𝜇</m:t>
                          </m:r>
                        </m:e>
                      </m:d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𝜎</m:t>
                      </m:r>
                    </m:oMath>
                  </m:oMathPara>
                </a14:m>
                <a:endParaRPr lang="zh-CN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CN" altLang="zh-CN" sz="18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altLang="zh-CN" sz="1800" b="1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𝐄</m:t>
                          </m:r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𝑟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̅"/>
                              <m:ctrlPr>
                                <a:rPr lang="zh-CN" altLang="zh-CN" sz="1800" b="1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1800" b="1" i="1" kern="100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𝐗</m:t>
                              </m:r>
                            </m:e>
                          </m:acc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𝑟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</m:sub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1800" b="1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𝐞</m:t>
                          </m:r>
                        </m:e>
                        <m:sub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zh-CN" altLang="zh-CN" sz="1800" kern="100" dirty="0">
                  <a:effectLst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en-US" altLang="zh-CN" kern="100" dirty="0">
                  <a:effectLst/>
                  <a:latin typeface="+mn-ea"/>
                  <a:cs typeface="Times New Roman" panose="02020603050405020304" pitchFamily="18" charset="0"/>
                </a:endParaRPr>
              </a:p>
              <a:p>
                <a:endParaRPr lang="zh-CN" altLang="zh-CN" kern="100" dirty="0">
                  <a:effectLst/>
                  <a:latin typeface="+mn-ea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255C2554-C98D-7AFA-9614-DBAEB97C79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3376" y="2627752"/>
                <a:ext cx="7610818" cy="3739357"/>
              </a:xfrm>
              <a:prstGeom prst="rect">
                <a:avLst/>
              </a:prstGeom>
              <a:blipFill>
                <a:blip r:embed="rId4"/>
                <a:stretch>
                  <a:fillRect l="-667" t="-676" r="-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8123667"/>
      </p:ext>
    </p:extLst>
  </p:cSld>
  <p:clrMapOvr>
    <a:masterClrMapping/>
  </p:clrMapOvr>
  <p:transition>
    <p:cover/>
  </p:transition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组会字体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20544</TotalTime>
  <Words>1278</Words>
  <Application>Microsoft Office PowerPoint</Application>
  <PresentationFormat>全屏显示(4:3)</PresentationFormat>
  <Paragraphs>142</Paragraphs>
  <Slides>21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-apple-system</vt:lpstr>
      <vt:lpstr>PingFangSC-Regular</vt:lpstr>
      <vt:lpstr>クレPro by 宁静之雨，微信公众号njzyshare</vt:lpstr>
      <vt:lpstr>等线</vt:lpstr>
      <vt:lpstr>等线</vt:lpstr>
      <vt:lpstr>思源黑体 CN</vt:lpstr>
      <vt:lpstr>微软雅黑</vt:lpstr>
      <vt:lpstr>Arial</vt:lpstr>
      <vt:lpstr>Calibri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唐俊</dc:creator>
  <cp:lastModifiedBy>唐 俊</cp:lastModifiedBy>
  <cp:revision>1633</cp:revision>
  <dcterms:created xsi:type="dcterms:W3CDTF">2021-05-16T02:35:10Z</dcterms:created>
  <dcterms:modified xsi:type="dcterms:W3CDTF">2023-03-17T03:04:34Z</dcterms:modified>
</cp:coreProperties>
</file>

<file path=docProps/thumbnail.jpeg>
</file>